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85" r:id="rId7"/>
    <p:sldId id="286" r:id="rId8"/>
    <p:sldId id="290" r:id="rId9"/>
    <p:sldId id="298" r:id="rId10"/>
    <p:sldId id="291" r:id="rId11"/>
    <p:sldId id="299" r:id="rId12"/>
    <p:sldId id="300" r:id="rId13"/>
    <p:sldId id="292" r:id="rId14"/>
    <p:sldId id="288" r:id="rId15"/>
    <p:sldId id="270" r:id="rId16"/>
    <p:sldId id="289" r:id="rId17"/>
    <p:sldId id="266" r:id="rId18"/>
    <p:sldId id="284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0" userDrawn="1">
          <p15:clr>
            <a:srgbClr val="A4A3A4"/>
          </p15:clr>
        </p15:guide>
        <p15:guide id="2" pos="29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6AA"/>
    <a:srgbClr val="B0C8E0"/>
    <a:srgbClr val="476681"/>
    <a:srgbClr val="000D1E"/>
    <a:srgbClr val="000914"/>
    <a:srgbClr val="00132C"/>
    <a:srgbClr val="01132E"/>
    <a:srgbClr val="142B4A"/>
    <a:srgbClr val="171D24"/>
    <a:srgbClr val="A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1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125" y="58"/>
      </p:cViewPr>
      <p:guideLst>
        <p:guide orient="horz" pos="2030"/>
        <p:guide pos="29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45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B64A3-13F4-4AC3-B0C3-AD2FEAB4E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30F8-94DF-42D3-81D8-51CCF2217D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16.xml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tags" Target="../tags/tag15.xml"/><Relationship Id="rId2" Type="http://schemas.openxmlformats.org/officeDocument/2006/relationships/image" Target="../media/image7.jpeg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19.xml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tags" Target="../tags/tag18.xml"/><Relationship Id="rId2" Type="http://schemas.openxmlformats.org/officeDocument/2006/relationships/image" Target="../media/image7.jpeg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GIF"/><Relationship Id="rId7" Type="http://schemas.openxmlformats.org/officeDocument/2006/relationships/image" Target="../media/image6.png"/><Relationship Id="rId6" Type="http://schemas.openxmlformats.org/officeDocument/2006/relationships/tags" Target="../tags/tag22.xml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tags" Target="../tags/tag21.xml"/><Relationship Id="rId2" Type="http://schemas.openxmlformats.org/officeDocument/2006/relationships/image" Target="../media/image7.jpeg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image" Target="../media/image13.png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image" Target="../media/image6.png"/><Relationship Id="rId2" Type="http://schemas.openxmlformats.org/officeDocument/2006/relationships/tags" Target="../tags/tag24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4.xml"/><Relationship Id="rId2" Type="http://schemas.openxmlformats.org/officeDocument/2006/relationships/image" Target="../media/image3.png"/><Relationship Id="rId1" Type="http://schemas.openxmlformats.org/officeDocument/2006/relationships/tags" Target="../tags/tag4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GIF"/><Relationship Id="rId7" Type="http://schemas.openxmlformats.org/officeDocument/2006/relationships/image" Target="../media/image6.png"/><Relationship Id="rId6" Type="http://schemas.openxmlformats.org/officeDocument/2006/relationships/tags" Target="../tags/tag7.xml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tags" Target="../tags/tag6.xml"/><Relationship Id="rId2" Type="http://schemas.openxmlformats.org/officeDocument/2006/relationships/image" Target="../media/image7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10.xml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tags" Target="../tags/tag9.xml"/><Relationship Id="rId2" Type="http://schemas.openxmlformats.org/officeDocument/2006/relationships/image" Target="../media/image7.jpeg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GIF"/><Relationship Id="rId7" Type="http://schemas.openxmlformats.org/officeDocument/2006/relationships/image" Target="../media/image6.png"/><Relationship Id="rId6" Type="http://schemas.openxmlformats.org/officeDocument/2006/relationships/tags" Target="../tags/tag13.xml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tags" Target="../tags/tag12.xml"/><Relationship Id="rId2" Type="http://schemas.openxmlformats.org/officeDocument/2006/relationships/image" Target="../media/image7.jpeg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19029" y="0"/>
            <a:ext cx="4353939" cy="6858000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/>
        </p:nvSpPr>
        <p:spPr>
          <a:xfrm rot="11482034">
            <a:off x="4632834" y="1256653"/>
            <a:ext cx="2926326" cy="2522694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 rot="475667">
            <a:off x="4563957" y="1841500"/>
            <a:ext cx="3317664" cy="1186004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4437" y="1596316"/>
            <a:ext cx="3472085" cy="1507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Welcome Tongji Web</a:t>
            </a:r>
            <a:endParaRPr lang="zh-CN" altLang="en-US" sz="4000" b="1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73560" y="4433487"/>
            <a:ext cx="3444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2253744  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林觉凯   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</a:t>
            </a:r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2253984  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施帅乾   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</a:t>
            </a:r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2252634  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黄毅成   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</a:t>
            </a:r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2250694  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刘子赫 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37795" y="1941195"/>
            <a:ext cx="7695565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该部分实现的功能也有两个，我们将鼠标轻轻悬浮在对应院士的图片上，就会显示出他的具体信息。同时，介绍信息的出现也是带有动画的。</a:t>
            </a:r>
            <a:endParaRPr lang="zh-CN" altLang="en-US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</a:t>
            </a:r>
            <a:r>
              <a:rPr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同时，我们也可以点击“点击了解更多”的超链接文本，从而实现页面的跳转，让用户可以更好地了解到介绍的内容。这一点很好地实现了Fluid navigation的原理。比如下文，点击陈杰院士的超链接文本，跳转到具体的介绍页面。</a:t>
            </a:r>
            <a:endParaRPr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942023" y="1105366"/>
            <a:ext cx="5505449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著名院士</a:t>
            </a:r>
            <a:endParaRPr lang="zh-CN" altLang="en-US" sz="44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t="20500" r="9570" b="7034"/>
          <a:stretch>
            <a:fillRect/>
          </a:stretch>
        </p:blipFill>
        <p:spPr>
          <a:xfrm>
            <a:off x="5442184" y="0"/>
            <a:ext cx="6803156" cy="3322378"/>
          </a:xfrm>
          <a:custGeom>
            <a:avLst/>
            <a:gdLst>
              <a:gd name="connsiteX0" fmla="*/ 0 w 6794500"/>
              <a:gd name="connsiteY0" fmla="*/ 0 h 3322378"/>
              <a:gd name="connsiteX1" fmla="*/ 6794500 w 6794500"/>
              <a:gd name="connsiteY1" fmla="*/ 0 h 3322378"/>
              <a:gd name="connsiteX2" fmla="*/ 3380400 w 6794500"/>
              <a:gd name="connsiteY2" fmla="*/ 3322378 h 332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0" h="3322378">
                <a:moveTo>
                  <a:pt x="0" y="0"/>
                </a:moveTo>
                <a:lnTo>
                  <a:pt x="6794500" y="0"/>
                </a:lnTo>
                <a:lnTo>
                  <a:pt x="3380400" y="3322378"/>
                </a:lnTo>
                <a:close/>
              </a:path>
            </a:pathLst>
          </a:custGeom>
        </p:spPr>
      </p:pic>
      <p:pic>
        <p:nvPicPr>
          <p:cNvPr id="4" name="图片占位符 30"/>
          <p:cNvPicPr>
            <a:picLocks noGrp="1"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6000" contrast="-37000"/>
                    </a14:imgEffect>
                    <a14:imgEffect>
                      <a14:colorTemperature colorTemp="8294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84" t="-19403" r="-103501" b="19403"/>
          <a:stretch>
            <a:fillRect/>
          </a:stretch>
        </p:blipFill>
        <p:spPr>
          <a:xfrm>
            <a:off x="8907722" y="1"/>
            <a:ext cx="3486208" cy="6807200"/>
          </a:xfrm>
          <a:custGeom>
            <a:avLst/>
            <a:gdLst>
              <a:gd name="connsiteX0" fmla="*/ 3486208 w 3486208"/>
              <a:gd name="connsiteY0" fmla="*/ 0 h 6858000"/>
              <a:gd name="connsiteX1" fmla="*/ 3486208 w 3486208"/>
              <a:gd name="connsiteY1" fmla="*/ 6858000 h 6858000"/>
              <a:gd name="connsiteX2" fmla="*/ 0 w 3486208"/>
              <a:gd name="connsiteY2" fmla="*/ 34119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6208" h="6858000">
                <a:moveTo>
                  <a:pt x="3486208" y="0"/>
                </a:moveTo>
                <a:lnTo>
                  <a:pt x="3486208" y="6858000"/>
                </a:lnTo>
                <a:lnTo>
                  <a:pt x="0" y="3411992"/>
                </a:lnTo>
                <a:close/>
              </a:path>
            </a:pathLst>
          </a:custGeom>
          <a:solidFill>
            <a:srgbClr val="3A559F"/>
          </a:solidFill>
        </p:spPr>
      </p:pic>
      <p:pic>
        <p:nvPicPr>
          <p:cNvPr id="5" name="图片 4" descr="无背景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37595" y="1941364"/>
            <a:ext cx="7276465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该部分我们展示了同济大学的众多学院，每个学院的介绍我们搭配飞出的动画效果，给用户以更好的观看浏览体验。</a:t>
            </a:r>
            <a:endParaRPr lang="zh-CN" altLang="en-US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</a:t>
            </a:r>
            <a:r>
              <a:rPr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点击每个学院对应的超链接标签，我们也可以跳转到各个学院的官网来了解更多的信息。</a:t>
            </a:r>
            <a:endParaRPr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967423" y="1105366"/>
            <a:ext cx="5505449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学院建设</a:t>
            </a:r>
            <a:endParaRPr lang="zh-CN" altLang="en-US" sz="44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t="20500" r="9570" b="7034"/>
          <a:stretch>
            <a:fillRect/>
          </a:stretch>
        </p:blipFill>
        <p:spPr>
          <a:xfrm>
            <a:off x="5442184" y="0"/>
            <a:ext cx="6803156" cy="3322378"/>
          </a:xfrm>
          <a:custGeom>
            <a:avLst/>
            <a:gdLst>
              <a:gd name="connsiteX0" fmla="*/ 0 w 6794500"/>
              <a:gd name="connsiteY0" fmla="*/ 0 h 3322378"/>
              <a:gd name="connsiteX1" fmla="*/ 6794500 w 6794500"/>
              <a:gd name="connsiteY1" fmla="*/ 0 h 3322378"/>
              <a:gd name="connsiteX2" fmla="*/ 3380400 w 6794500"/>
              <a:gd name="connsiteY2" fmla="*/ 3322378 h 332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0" h="3322378">
                <a:moveTo>
                  <a:pt x="0" y="0"/>
                </a:moveTo>
                <a:lnTo>
                  <a:pt x="6794500" y="0"/>
                </a:lnTo>
                <a:lnTo>
                  <a:pt x="3380400" y="3322378"/>
                </a:lnTo>
                <a:close/>
              </a:path>
            </a:pathLst>
          </a:custGeom>
        </p:spPr>
      </p:pic>
      <p:pic>
        <p:nvPicPr>
          <p:cNvPr id="4" name="图片占位符 30"/>
          <p:cNvPicPr>
            <a:picLocks noGrp="1"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6000" contrast="-37000"/>
                    </a14:imgEffect>
                    <a14:imgEffect>
                      <a14:colorTemperature colorTemp="8294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84" t="-19403" r="-103501" b="19403"/>
          <a:stretch>
            <a:fillRect/>
          </a:stretch>
        </p:blipFill>
        <p:spPr>
          <a:xfrm>
            <a:off x="8907722" y="1"/>
            <a:ext cx="3486208" cy="6807200"/>
          </a:xfrm>
          <a:custGeom>
            <a:avLst/>
            <a:gdLst>
              <a:gd name="connsiteX0" fmla="*/ 3486208 w 3486208"/>
              <a:gd name="connsiteY0" fmla="*/ 0 h 6858000"/>
              <a:gd name="connsiteX1" fmla="*/ 3486208 w 3486208"/>
              <a:gd name="connsiteY1" fmla="*/ 6858000 h 6858000"/>
              <a:gd name="connsiteX2" fmla="*/ 0 w 3486208"/>
              <a:gd name="connsiteY2" fmla="*/ 34119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6208" h="6858000">
                <a:moveTo>
                  <a:pt x="3486208" y="0"/>
                </a:moveTo>
                <a:lnTo>
                  <a:pt x="3486208" y="6858000"/>
                </a:lnTo>
                <a:lnTo>
                  <a:pt x="0" y="3411992"/>
                </a:lnTo>
                <a:close/>
              </a:path>
            </a:pathLst>
          </a:custGeom>
          <a:solidFill>
            <a:srgbClr val="3A559F"/>
          </a:solidFill>
        </p:spPr>
      </p:pic>
      <p:pic>
        <p:nvPicPr>
          <p:cNvPr id="5" name="图片 4" descr="无背景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83983" y="2093121"/>
            <a:ext cx="7276465" cy="257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网页的最后一个部分是网页论坛的部分。同样的，上方的导航栏会显示我们所在的部分。在这里，浏览网页的用户可以留下自己的评论信息。即用户名字、评论内容和评论发布的事件，我们也可以对评论进行删除等操作。</a:t>
            </a:r>
            <a:endParaRPr lang="zh-CN" altLang="en-US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比如下文，在对话框输入用户名与评论内容并点击提交按钮。</a:t>
            </a:r>
            <a:endParaRPr lang="zh-CN" altLang="en-US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接下来便会在网页的显示中留下该评论。</a:t>
            </a:r>
            <a:endParaRPr lang="zh-CN" altLang="en-US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888501" y="1143546"/>
            <a:ext cx="5505449" cy="83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dirty="0">
                <a:solidFill>
                  <a:srgbClr val="4276AA"/>
                </a:solidFill>
                <a:cs typeface="+mn-ea"/>
                <a:sym typeface="+mn-lt"/>
              </a:rPr>
              <a:t>网页论坛</a:t>
            </a:r>
            <a:endParaRPr lang="zh-CN" altLang="en-US" sz="4400" b="1" dirty="0">
              <a:solidFill>
                <a:srgbClr val="4276AA"/>
              </a:solidFill>
              <a:cs typeface="+mn-ea"/>
              <a:sym typeface="+mn-lt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t="20500" r="9570" b="7034"/>
          <a:stretch>
            <a:fillRect/>
          </a:stretch>
        </p:blipFill>
        <p:spPr>
          <a:xfrm>
            <a:off x="5442184" y="0"/>
            <a:ext cx="6803156" cy="3322378"/>
          </a:xfrm>
          <a:custGeom>
            <a:avLst/>
            <a:gdLst>
              <a:gd name="connsiteX0" fmla="*/ 0 w 6794500"/>
              <a:gd name="connsiteY0" fmla="*/ 0 h 3322378"/>
              <a:gd name="connsiteX1" fmla="*/ 6794500 w 6794500"/>
              <a:gd name="connsiteY1" fmla="*/ 0 h 3322378"/>
              <a:gd name="connsiteX2" fmla="*/ 3380400 w 6794500"/>
              <a:gd name="connsiteY2" fmla="*/ 3322378 h 332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0" h="3322378">
                <a:moveTo>
                  <a:pt x="0" y="0"/>
                </a:moveTo>
                <a:lnTo>
                  <a:pt x="6794500" y="0"/>
                </a:lnTo>
                <a:lnTo>
                  <a:pt x="3380400" y="3322378"/>
                </a:lnTo>
                <a:close/>
              </a:path>
            </a:pathLst>
          </a:custGeom>
        </p:spPr>
      </p:pic>
      <p:pic>
        <p:nvPicPr>
          <p:cNvPr id="4" name="图片占位符 30"/>
          <p:cNvPicPr>
            <a:picLocks noGrp="1"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6000" contrast="-37000"/>
                    </a14:imgEffect>
                    <a14:imgEffect>
                      <a14:colorTemperature colorTemp="8294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84" t="-19403" r="-103501" b="19403"/>
          <a:stretch>
            <a:fillRect/>
          </a:stretch>
        </p:blipFill>
        <p:spPr>
          <a:xfrm>
            <a:off x="8907722" y="1"/>
            <a:ext cx="3486208" cy="6807200"/>
          </a:xfrm>
          <a:custGeom>
            <a:avLst/>
            <a:gdLst>
              <a:gd name="connsiteX0" fmla="*/ 3486208 w 3486208"/>
              <a:gd name="connsiteY0" fmla="*/ 0 h 6858000"/>
              <a:gd name="connsiteX1" fmla="*/ 3486208 w 3486208"/>
              <a:gd name="connsiteY1" fmla="*/ 6858000 h 6858000"/>
              <a:gd name="connsiteX2" fmla="*/ 0 w 3486208"/>
              <a:gd name="connsiteY2" fmla="*/ 34119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6208" h="6858000">
                <a:moveTo>
                  <a:pt x="3486208" y="0"/>
                </a:moveTo>
                <a:lnTo>
                  <a:pt x="3486208" y="6858000"/>
                </a:lnTo>
                <a:lnTo>
                  <a:pt x="0" y="3411992"/>
                </a:lnTo>
                <a:close/>
              </a:path>
            </a:pathLst>
          </a:custGeom>
          <a:solidFill>
            <a:srgbClr val="3A559F"/>
          </a:solidFill>
        </p:spPr>
      </p:pic>
      <p:pic>
        <p:nvPicPr>
          <p:cNvPr id="5" name="图片 4" descr="无背景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1622" y="4272499"/>
            <a:ext cx="4425941" cy="24934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1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63306" y="3957931"/>
              <a:ext cx="26828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项目功能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-12700" y="3429000"/>
            <a:ext cx="122047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flipH="1">
            <a:off x="1421055" y="337740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76AA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357455" y="1644564"/>
            <a:ext cx="223520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动画的实现</a:t>
            </a:r>
            <a:endParaRPr lang="zh-CN" altLang="en-US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110490" y="2053590"/>
            <a:ext cx="289623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动画的显示是网页在与用户交互的过程中必不可少的一部分。</a:t>
            </a:r>
            <a:endParaRPr lang="zh-CN" altLang="en-US" sz="14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/>
          <a:stretch>
            <a:fillRect/>
          </a:stretch>
        </p:blipFill>
        <p:spPr>
          <a:xfrm rot="16200000">
            <a:off x="1330770" y="2869328"/>
            <a:ext cx="288570" cy="288570"/>
          </a:xfrm>
          <a:prstGeom prst="rect">
            <a:avLst/>
          </a:prstGeom>
        </p:spPr>
      </p:pic>
      <p:sp>
        <p:nvSpPr>
          <p:cNvPr id="6" name="椭圆 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 flipH="1">
            <a:off x="3409485" y="337962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76AA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2333185" y="4115377"/>
            <a:ext cx="223520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精确导航功能</a:t>
            </a:r>
            <a:endParaRPr lang="zh-CN" altLang="en-US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605915" y="4529455"/>
            <a:ext cx="313436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我们的导航栏实现了精确导航的功能，这样精确定位的功能很好地实现了</a:t>
            </a:r>
            <a:r>
              <a:rPr lang="en-US" altLang="zh-CN" sz="1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Fluid navigation</a:t>
            </a:r>
            <a:r>
              <a:rPr lang="zh-CN" altLang="en-US" sz="1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的原理，给用户以流畅的交互、观看体验。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 cstate="screen"/>
          <a:stretch>
            <a:fillRect/>
          </a:stretch>
        </p:blipFill>
        <p:spPr>
          <a:xfrm rot="16200000">
            <a:off x="3255700" y="3777257"/>
            <a:ext cx="288570" cy="2885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43275" y="115757"/>
            <a:ext cx="5505449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项目功能</a:t>
            </a:r>
            <a:endParaRPr lang="zh-CN" altLang="en-US" sz="44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8" name="椭圆 37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flipH="1">
            <a:off x="5969415" y="3377406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76AA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5032815" y="1644564"/>
            <a:ext cx="223520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跳转介绍功能</a:t>
            </a:r>
            <a:endParaRPr lang="zh-CN" altLang="en-US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13"/>
            </p:custDataLst>
          </p:nvPr>
        </p:nvSpPr>
        <p:spPr>
          <a:xfrm>
            <a:off x="5081905" y="2053590"/>
            <a:ext cx="216979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本项目实现了众多跳转页面的功能，点击相应标签也可以实现相应的跳转。</a:t>
            </a:r>
            <a:endParaRPr lang="zh-CN" altLang="en-US" sz="14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pic>
        <p:nvPicPr>
          <p:cNvPr id="44" name="图片 4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6" cstate="screen"/>
          <a:stretch>
            <a:fillRect/>
          </a:stretch>
        </p:blipFill>
        <p:spPr>
          <a:xfrm rot="16200000">
            <a:off x="5891830" y="2958228"/>
            <a:ext cx="288570" cy="288570"/>
          </a:xfrm>
          <a:prstGeom prst="rect">
            <a:avLst/>
          </a:prstGeom>
        </p:spPr>
      </p:pic>
      <p:sp>
        <p:nvSpPr>
          <p:cNvPr id="39" name="椭圆 38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 flipH="1">
            <a:off x="8091195" y="337962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76AA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6993103" y="4166983"/>
            <a:ext cx="2418484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图片选择、展示功能</a:t>
            </a:r>
            <a:endParaRPr lang="zh-CN" altLang="en-US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17"/>
            </p:custDataLst>
          </p:nvPr>
        </p:nvSpPr>
        <p:spPr>
          <a:xfrm>
            <a:off x="6271895" y="4643755"/>
            <a:ext cx="380047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在网页与用户交互的过程中，详细的展示、呈现是必不可少的一部分。用户可以点击对应的标签进行图片的分类、选择查看。</a:t>
            </a:r>
            <a:endParaRPr lang="zh-CN" altLang="en-US" sz="14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45" name="图片 4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6" cstate="screen"/>
          <a:stretch>
            <a:fillRect/>
          </a:stretch>
        </p:blipFill>
        <p:spPr>
          <a:xfrm rot="16200000">
            <a:off x="8000910" y="3767732"/>
            <a:ext cx="288570" cy="288570"/>
          </a:xfrm>
          <a:prstGeom prst="rect">
            <a:avLst/>
          </a:prstGeom>
        </p:spPr>
      </p:pic>
      <p:pic>
        <p:nvPicPr>
          <p:cNvPr id="2" name="图片 1" descr="无背景logo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8" name="椭圆 7"/>
          <p:cNvSpPr>
            <a:spLocks noChangeAspect="1"/>
          </p:cNvSpPr>
          <p:nvPr>
            <p:custDataLst>
              <p:tags r:id="rId21"/>
            </p:custDataLst>
          </p:nvPr>
        </p:nvSpPr>
        <p:spPr>
          <a:xfrm flipH="1">
            <a:off x="10694695" y="337327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276AA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22"/>
            </p:custDataLst>
          </p:nvPr>
        </p:nvSpPr>
        <p:spPr>
          <a:xfrm>
            <a:off x="9491193" y="1647303"/>
            <a:ext cx="2418484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留言评论功能</a:t>
            </a:r>
            <a:endParaRPr lang="zh-CN" altLang="en-US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60485" y="2168525"/>
            <a:ext cx="331597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我们实现了网页评论功能这一项功能，用户可以留下自己的评论，来表明自己在交互过程中的感受体验</a:t>
            </a:r>
            <a:endParaRPr lang="zh-CN" altLang="en-US" sz="14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1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63306" y="3957931"/>
              <a:ext cx="26828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总结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26"/>
          <p:cNvSpPr>
            <a:spLocks noChangeAspect="1"/>
          </p:cNvSpPr>
          <p:nvPr/>
        </p:nvSpPr>
        <p:spPr>
          <a:xfrm>
            <a:off x="2432593" y="3709329"/>
            <a:ext cx="537030" cy="537171"/>
          </a:xfrm>
          <a:custGeom>
            <a:avLst/>
            <a:gdLst>
              <a:gd name="T0" fmla="*/ 3779 w 7964"/>
              <a:gd name="T1" fmla="*/ 2906 h 7964"/>
              <a:gd name="T2" fmla="*/ 2906 w 7964"/>
              <a:gd name="T3" fmla="*/ 3779 h 7964"/>
              <a:gd name="T4" fmla="*/ 3779 w 7964"/>
              <a:gd name="T5" fmla="*/ 4651 h 7964"/>
              <a:gd name="T6" fmla="*/ 4651 w 7964"/>
              <a:gd name="T7" fmla="*/ 3779 h 7964"/>
              <a:gd name="T8" fmla="*/ 3779 w 7964"/>
              <a:gd name="T9" fmla="*/ 2906 h 7964"/>
              <a:gd name="T10" fmla="*/ 4198 w 7964"/>
              <a:gd name="T11" fmla="*/ 3444 h 7964"/>
              <a:gd name="T12" fmla="*/ 3779 w 7964"/>
              <a:gd name="T13" fmla="*/ 3242 h 7964"/>
              <a:gd name="T14" fmla="*/ 3339 w 7964"/>
              <a:gd name="T15" fmla="*/ 3470 h 7964"/>
              <a:gd name="T16" fmla="*/ 3229 w 7964"/>
              <a:gd name="T17" fmla="*/ 3394 h 7964"/>
              <a:gd name="T18" fmla="*/ 3779 w 7964"/>
              <a:gd name="T19" fmla="*/ 3107 h 7964"/>
              <a:gd name="T20" fmla="*/ 4303 w 7964"/>
              <a:gd name="T21" fmla="*/ 3360 h 7964"/>
              <a:gd name="T22" fmla="*/ 4198 w 7964"/>
              <a:gd name="T23" fmla="*/ 3444 h 7964"/>
              <a:gd name="T24" fmla="*/ 7651 w 7964"/>
              <a:gd name="T25" fmla="*/ 2432 h 7964"/>
              <a:gd name="T26" fmla="*/ 6798 w 7964"/>
              <a:gd name="T27" fmla="*/ 1166 h 7964"/>
              <a:gd name="T28" fmla="*/ 5532 w 7964"/>
              <a:gd name="T29" fmla="*/ 313 h 7964"/>
              <a:gd name="T30" fmla="*/ 3982 w 7964"/>
              <a:gd name="T31" fmla="*/ 0 h 7964"/>
              <a:gd name="T32" fmla="*/ 2432 w 7964"/>
              <a:gd name="T33" fmla="*/ 313 h 7964"/>
              <a:gd name="T34" fmla="*/ 1166 w 7964"/>
              <a:gd name="T35" fmla="*/ 1166 h 7964"/>
              <a:gd name="T36" fmla="*/ 313 w 7964"/>
              <a:gd name="T37" fmla="*/ 2432 h 7964"/>
              <a:gd name="T38" fmla="*/ 0 w 7964"/>
              <a:gd name="T39" fmla="*/ 3982 h 7964"/>
              <a:gd name="T40" fmla="*/ 313 w 7964"/>
              <a:gd name="T41" fmla="*/ 5532 h 7964"/>
              <a:gd name="T42" fmla="*/ 1166 w 7964"/>
              <a:gd name="T43" fmla="*/ 6798 h 7964"/>
              <a:gd name="T44" fmla="*/ 2432 w 7964"/>
              <a:gd name="T45" fmla="*/ 7651 h 7964"/>
              <a:gd name="T46" fmla="*/ 3982 w 7964"/>
              <a:gd name="T47" fmla="*/ 7964 h 7964"/>
              <a:gd name="T48" fmla="*/ 5532 w 7964"/>
              <a:gd name="T49" fmla="*/ 7651 h 7964"/>
              <a:gd name="T50" fmla="*/ 6798 w 7964"/>
              <a:gd name="T51" fmla="*/ 6798 h 7964"/>
              <a:gd name="T52" fmla="*/ 7651 w 7964"/>
              <a:gd name="T53" fmla="*/ 5532 h 7964"/>
              <a:gd name="T54" fmla="*/ 7964 w 7964"/>
              <a:gd name="T55" fmla="*/ 3982 h 7964"/>
              <a:gd name="T56" fmla="*/ 7651 w 7964"/>
              <a:gd name="T57" fmla="*/ 2432 h 7964"/>
              <a:gd name="T58" fmla="*/ 5292 w 7964"/>
              <a:gd name="T59" fmla="*/ 5141 h 7964"/>
              <a:gd name="T60" fmla="*/ 5161 w 7964"/>
              <a:gd name="T61" fmla="*/ 5289 h 7964"/>
              <a:gd name="T62" fmla="*/ 4960 w 7964"/>
              <a:gd name="T63" fmla="*/ 5285 h 7964"/>
              <a:gd name="T64" fmla="*/ 4423 w 7964"/>
              <a:gd name="T65" fmla="*/ 4739 h 7964"/>
              <a:gd name="T66" fmla="*/ 4414 w 7964"/>
              <a:gd name="T67" fmla="*/ 4726 h 7964"/>
              <a:gd name="T68" fmla="*/ 3779 w 7964"/>
              <a:gd name="T69" fmla="*/ 4920 h 7964"/>
              <a:gd name="T70" fmla="*/ 2637 w 7964"/>
              <a:gd name="T71" fmla="*/ 3779 h 7964"/>
              <a:gd name="T72" fmla="*/ 3779 w 7964"/>
              <a:gd name="T73" fmla="*/ 2638 h 7964"/>
              <a:gd name="T74" fmla="*/ 4920 w 7964"/>
              <a:gd name="T75" fmla="*/ 3779 h 7964"/>
              <a:gd name="T76" fmla="*/ 4734 w 7964"/>
              <a:gd name="T77" fmla="*/ 4402 h 7964"/>
              <a:gd name="T78" fmla="*/ 4740 w 7964"/>
              <a:gd name="T79" fmla="*/ 4406 h 7964"/>
              <a:gd name="T80" fmla="*/ 5281 w 7964"/>
              <a:gd name="T81" fmla="*/ 4947 h 7964"/>
              <a:gd name="T82" fmla="*/ 5292 w 7964"/>
              <a:gd name="T83" fmla="*/ 5141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64" h="7964">
                <a:moveTo>
                  <a:pt x="3779" y="2906"/>
                </a:moveTo>
                <a:cubicBezTo>
                  <a:pt x="3297" y="2906"/>
                  <a:pt x="2906" y="3297"/>
                  <a:pt x="2906" y="3779"/>
                </a:cubicBezTo>
                <a:cubicBezTo>
                  <a:pt x="2906" y="4260"/>
                  <a:pt x="3297" y="4651"/>
                  <a:pt x="3779" y="4651"/>
                </a:cubicBezTo>
                <a:cubicBezTo>
                  <a:pt x="4261" y="4651"/>
                  <a:pt x="4651" y="4260"/>
                  <a:pt x="4651" y="3779"/>
                </a:cubicBezTo>
                <a:cubicBezTo>
                  <a:pt x="4651" y="3297"/>
                  <a:pt x="4261" y="2906"/>
                  <a:pt x="3779" y="2906"/>
                </a:cubicBezTo>
                <a:close/>
                <a:moveTo>
                  <a:pt x="4198" y="3444"/>
                </a:moveTo>
                <a:cubicBezTo>
                  <a:pt x="4100" y="3321"/>
                  <a:pt x="3949" y="3242"/>
                  <a:pt x="3779" y="3242"/>
                </a:cubicBezTo>
                <a:cubicBezTo>
                  <a:pt x="3597" y="3242"/>
                  <a:pt x="3437" y="3332"/>
                  <a:pt x="3339" y="3470"/>
                </a:cubicBezTo>
                <a:lnTo>
                  <a:pt x="3229" y="3394"/>
                </a:lnTo>
                <a:cubicBezTo>
                  <a:pt x="3351" y="3221"/>
                  <a:pt x="3551" y="3107"/>
                  <a:pt x="3779" y="3107"/>
                </a:cubicBezTo>
                <a:cubicBezTo>
                  <a:pt x="3991" y="3107"/>
                  <a:pt x="4180" y="3206"/>
                  <a:pt x="4303" y="3360"/>
                </a:cubicBezTo>
                <a:lnTo>
                  <a:pt x="4198" y="3444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92" y="5141"/>
                </a:moveTo>
                <a:lnTo>
                  <a:pt x="5161" y="5289"/>
                </a:lnTo>
                <a:cubicBezTo>
                  <a:pt x="5109" y="5342"/>
                  <a:pt x="5013" y="5337"/>
                  <a:pt x="4960" y="5285"/>
                </a:cubicBezTo>
                <a:lnTo>
                  <a:pt x="4423" y="4739"/>
                </a:lnTo>
                <a:cubicBezTo>
                  <a:pt x="4419" y="4736"/>
                  <a:pt x="4417" y="4730"/>
                  <a:pt x="4414" y="4726"/>
                </a:cubicBezTo>
                <a:cubicBezTo>
                  <a:pt x="4232" y="4848"/>
                  <a:pt x="4014" y="4920"/>
                  <a:pt x="3779" y="4920"/>
                </a:cubicBezTo>
                <a:cubicBezTo>
                  <a:pt x="3148" y="4920"/>
                  <a:pt x="2637" y="4409"/>
                  <a:pt x="2637" y="3779"/>
                </a:cubicBezTo>
                <a:cubicBezTo>
                  <a:pt x="2637" y="3148"/>
                  <a:pt x="3148" y="2638"/>
                  <a:pt x="3779" y="2638"/>
                </a:cubicBezTo>
                <a:cubicBezTo>
                  <a:pt x="4409" y="2638"/>
                  <a:pt x="4920" y="3148"/>
                  <a:pt x="4920" y="3779"/>
                </a:cubicBezTo>
                <a:cubicBezTo>
                  <a:pt x="4920" y="4009"/>
                  <a:pt x="4851" y="4223"/>
                  <a:pt x="4734" y="4402"/>
                </a:cubicBezTo>
                <a:cubicBezTo>
                  <a:pt x="4736" y="4404"/>
                  <a:pt x="4738" y="4404"/>
                  <a:pt x="4740" y="4406"/>
                </a:cubicBezTo>
                <a:lnTo>
                  <a:pt x="5281" y="4947"/>
                </a:lnTo>
                <a:cubicBezTo>
                  <a:pt x="5334" y="5000"/>
                  <a:pt x="5345" y="5089"/>
                  <a:pt x="5292" y="5141"/>
                </a:cubicBezTo>
                <a:close/>
              </a:path>
            </a:pathLst>
          </a:custGeom>
          <a:solidFill>
            <a:srgbClr val="17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1524000" y="3501933"/>
            <a:ext cx="2351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953000" y="3501933"/>
            <a:ext cx="2351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382000" y="3501933"/>
            <a:ext cx="2351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683656" y="1271708"/>
            <a:ext cx="203200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优点</a:t>
            </a:r>
            <a:endParaRPr lang="zh-CN" altLang="en-US" sz="20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393371" y="1988148"/>
            <a:ext cx="2612571" cy="134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丰富的动画效果</a:t>
            </a:r>
            <a:endParaRPr lang="en-US" altLang="zh-CN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详细的介绍内容</a:t>
            </a:r>
            <a:endParaRPr lang="en-US" altLang="zh-CN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  <a:p>
            <a:pPr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清晰的导航顺序</a:t>
            </a:r>
            <a:endParaRPr lang="en-US" altLang="zh-CN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  <a:p>
            <a:pPr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较为丰富的按键选择</a:t>
            </a:r>
            <a:endParaRPr lang="zh-CN" altLang="en-US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080000" y="1271708"/>
            <a:ext cx="203200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缺点</a:t>
            </a:r>
            <a:endParaRPr lang="zh-CN" altLang="en-US" sz="20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789396" y="1988148"/>
            <a:ext cx="2612571" cy="10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展示信息不够多元化</a:t>
            </a:r>
            <a:endParaRPr lang="en-US" altLang="zh-CN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信息没有实时更新</a:t>
            </a:r>
            <a:endParaRPr lang="en-US" altLang="zh-CN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  <a:p>
            <a:pPr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博客论坛仍需改进</a:t>
            </a:r>
            <a:endParaRPr lang="zh-CN" altLang="en-US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476344" y="1271708"/>
            <a:ext cx="203200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改进方向</a:t>
            </a:r>
            <a:endParaRPr lang="zh-CN" altLang="en-US" sz="20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185421" y="1988148"/>
            <a:ext cx="2612571" cy="10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更多展示介绍信息的收集</a:t>
            </a:r>
            <a:endParaRPr lang="en-US" altLang="zh-CN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后端功能的逐步完善</a:t>
            </a:r>
            <a:endParaRPr lang="en-US" altLang="zh-CN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  <a:p>
            <a:pPr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更加丰富功能的实现</a:t>
            </a:r>
            <a:endParaRPr lang="zh-CN" altLang="en-US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43275" y="115757"/>
            <a:ext cx="5505449" cy="83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altLang="en-US" sz="44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" name="图片 1" descr="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68642"/>
          <a:stretch>
            <a:fillRect/>
          </a:stretch>
        </p:blipFill>
        <p:spPr>
          <a:xfrm>
            <a:off x="0" y="4624070"/>
            <a:ext cx="12191365" cy="2233930"/>
          </a:xfrm>
          <a:prstGeom prst="rect">
            <a:avLst/>
          </a:prstGeom>
        </p:spPr>
      </p:pic>
      <p:sp>
        <p:nvSpPr>
          <p:cNvPr id="4" name="Oval 26"/>
          <p:cNvSpPr>
            <a:spLocks noChangeAspect="1"/>
          </p:cNvSpPr>
          <p:nvPr/>
        </p:nvSpPr>
        <p:spPr>
          <a:xfrm>
            <a:off x="5860867" y="3705729"/>
            <a:ext cx="537030" cy="537171"/>
          </a:xfrm>
          <a:custGeom>
            <a:avLst/>
            <a:gdLst>
              <a:gd name="T0" fmla="*/ 3779 w 7964"/>
              <a:gd name="T1" fmla="*/ 2906 h 7964"/>
              <a:gd name="T2" fmla="*/ 2906 w 7964"/>
              <a:gd name="T3" fmla="*/ 3779 h 7964"/>
              <a:gd name="T4" fmla="*/ 3779 w 7964"/>
              <a:gd name="T5" fmla="*/ 4651 h 7964"/>
              <a:gd name="T6" fmla="*/ 4651 w 7964"/>
              <a:gd name="T7" fmla="*/ 3779 h 7964"/>
              <a:gd name="T8" fmla="*/ 3779 w 7964"/>
              <a:gd name="T9" fmla="*/ 2906 h 7964"/>
              <a:gd name="T10" fmla="*/ 4198 w 7964"/>
              <a:gd name="T11" fmla="*/ 3444 h 7964"/>
              <a:gd name="T12" fmla="*/ 3779 w 7964"/>
              <a:gd name="T13" fmla="*/ 3242 h 7964"/>
              <a:gd name="T14" fmla="*/ 3339 w 7964"/>
              <a:gd name="T15" fmla="*/ 3470 h 7964"/>
              <a:gd name="T16" fmla="*/ 3229 w 7964"/>
              <a:gd name="T17" fmla="*/ 3394 h 7964"/>
              <a:gd name="T18" fmla="*/ 3779 w 7964"/>
              <a:gd name="T19" fmla="*/ 3107 h 7964"/>
              <a:gd name="T20" fmla="*/ 4303 w 7964"/>
              <a:gd name="T21" fmla="*/ 3360 h 7964"/>
              <a:gd name="T22" fmla="*/ 4198 w 7964"/>
              <a:gd name="T23" fmla="*/ 3444 h 7964"/>
              <a:gd name="T24" fmla="*/ 7651 w 7964"/>
              <a:gd name="T25" fmla="*/ 2432 h 7964"/>
              <a:gd name="T26" fmla="*/ 6798 w 7964"/>
              <a:gd name="T27" fmla="*/ 1166 h 7964"/>
              <a:gd name="T28" fmla="*/ 5532 w 7964"/>
              <a:gd name="T29" fmla="*/ 313 h 7964"/>
              <a:gd name="T30" fmla="*/ 3982 w 7964"/>
              <a:gd name="T31" fmla="*/ 0 h 7964"/>
              <a:gd name="T32" fmla="*/ 2432 w 7964"/>
              <a:gd name="T33" fmla="*/ 313 h 7964"/>
              <a:gd name="T34" fmla="*/ 1166 w 7964"/>
              <a:gd name="T35" fmla="*/ 1166 h 7964"/>
              <a:gd name="T36" fmla="*/ 313 w 7964"/>
              <a:gd name="T37" fmla="*/ 2432 h 7964"/>
              <a:gd name="T38" fmla="*/ 0 w 7964"/>
              <a:gd name="T39" fmla="*/ 3982 h 7964"/>
              <a:gd name="T40" fmla="*/ 313 w 7964"/>
              <a:gd name="T41" fmla="*/ 5532 h 7964"/>
              <a:gd name="T42" fmla="*/ 1166 w 7964"/>
              <a:gd name="T43" fmla="*/ 6798 h 7964"/>
              <a:gd name="T44" fmla="*/ 2432 w 7964"/>
              <a:gd name="T45" fmla="*/ 7651 h 7964"/>
              <a:gd name="T46" fmla="*/ 3982 w 7964"/>
              <a:gd name="T47" fmla="*/ 7964 h 7964"/>
              <a:gd name="T48" fmla="*/ 5532 w 7964"/>
              <a:gd name="T49" fmla="*/ 7651 h 7964"/>
              <a:gd name="T50" fmla="*/ 6798 w 7964"/>
              <a:gd name="T51" fmla="*/ 6798 h 7964"/>
              <a:gd name="T52" fmla="*/ 7651 w 7964"/>
              <a:gd name="T53" fmla="*/ 5532 h 7964"/>
              <a:gd name="T54" fmla="*/ 7964 w 7964"/>
              <a:gd name="T55" fmla="*/ 3982 h 7964"/>
              <a:gd name="T56" fmla="*/ 7651 w 7964"/>
              <a:gd name="T57" fmla="*/ 2432 h 7964"/>
              <a:gd name="T58" fmla="*/ 5292 w 7964"/>
              <a:gd name="T59" fmla="*/ 5141 h 7964"/>
              <a:gd name="T60" fmla="*/ 5161 w 7964"/>
              <a:gd name="T61" fmla="*/ 5289 h 7964"/>
              <a:gd name="T62" fmla="*/ 4960 w 7964"/>
              <a:gd name="T63" fmla="*/ 5285 h 7964"/>
              <a:gd name="T64" fmla="*/ 4423 w 7964"/>
              <a:gd name="T65" fmla="*/ 4739 h 7964"/>
              <a:gd name="T66" fmla="*/ 4414 w 7964"/>
              <a:gd name="T67" fmla="*/ 4726 h 7964"/>
              <a:gd name="T68" fmla="*/ 3779 w 7964"/>
              <a:gd name="T69" fmla="*/ 4920 h 7964"/>
              <a:gd name="T70" fmla="*/ 2637 w 7964"/>
              <a:gd name="T71" fmla="*/ 3779 h 7964"/>
              <a:gd name="T72" fmla="*/ 3779 w 7964"/>
              <a:gd name="T73" fmla="*/ 2638 h 7964"/>
              <a:gd name="T74" fmla="*/ 4920 w 7964"/>
              <a:gd name="T75" fmla="*/ 3779 h 7964"/>
              <a:gd name="T76" fmla="*/ 4734 w 7964"/>
              <a:gd name="T77" fmla="*/ 4402 h 7964"/>
              <a:gd name="T78" fmla="*/ 4740 w 7964"/>
              <a:gd name="T79" fmla="*/ 4406 h 7964"/>
              <a:gd name="T80" fmla="*/ 5281 w 7964"/>
              <a:gd name="T81" fmla="*/ 4947 h 7964"/>
              <a:gd name="T82" fmla="*/ 5292 w 7964"/>
              <a:gd name="T83" fmla="*/ 5141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64" h="7964">
                <a:moveTo>
                  <a:pt x="3779" y="2906"/>
                </a:moveTo>
                <a:cubicBezTo>
                  <a:pt x="3297" y="2906"/>
                  <a:pt x="2906" y="3297"/>
                  <a:pt x="2906" y="3779"/>
                </a:cubicBezTo>
                <a:cubicBezTo>
                  <a:pt x="2906" y="4260"/>
                  <a:pt x="3297" y="4651"/>
                  <a:pt x="3779" y="4651"/>
                </a:cubicBezTo>
                <a:cubicBezTo>
                  <a:pt x="4261" y="4651"/>
                  <a:pt x="4651" y="4260"/>
                  <a:pt x="4651" y="3779"/>
                </a:cubicBezTo>
                <a:cubicBezTo>
                  <a:pt x="4651" y="3297"/>
                  <a:pt x="4261" y="2906"/>
                  <a:pt x="3779" y="2906"/>
                </a:cubicBezTo>
                <a:close/>
                <a:moveTo>
                  <a:pt x="4198" y="3444"/>
                </a:moveTo>
                <a:cubicBezTo>
                  <a:pt x="4100" y="3321"/>
                  <a:pt x="3949" y="3242"/>
                  <a:pt x="3779" y="3242"/>
                </a:cubicBezTo>
                <a:cubicBezTo>
                  <a:pt x="3597" y="3242"/>
                  <a:pt x="3437" y="3332"/>
                  <a:pt x="3339" y="3470"/>
                </a:cubicBezTo>
                <a:lnTo>
                  <a:pt x="3229" y="3394"/>
                </a:lnTo>
                <a:cubicBezTo>
                  <a:pt x="3351" y="3221"/>
                  <a:pt x="3551" y="3107"/>
                  <a:pt x="3779" y="3107"/>
                </a:cubicBezTo>
                <a:cubicBezTo>
                  <a:pt x="3991" y="3107"/>
                  <a:pt x="4180" y="3206"/>
                  <a:pt x="4303" y="3360"/>
                </a:cubicBezTo>
                <a:lnTo>
                  <a:pt x="4198" y="3444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92" y="5141"/>
                </a:moveTo>
                <a:lnTo>
                  <a:pt x="5161" y="5289"/>
                </a:lnTo>
                <a:cubicBezTo>
                  <a:pt x="5109" y="5342"/>
                  <a:pt x="5013" y="5337"/>
                  <a:pt x="4960" y="5285"/>
                </a:cubicBezTo>
                <a:lnTo>
                  <a:pt x="4423" y="4739"/>
                </a:lnTo>
                <a:cubicBezTo>
                  <a:pt x="4419" y="4736"/>
                  <a:pt x="4417" y="4730"/>
                  <a:pt x="4414" y="4726"/>
                </a:cubicBezTo>
                <a:cubicBezTo>
                  <a:pt x="4232" y="4848"/>
                  <a:pt x="4014" y="4920"/>
                  <a:pt x="3779" y="4920"/>
                </a:cubicBezTo>
                <a:cubicBezTo>
                  <a:pt x="3148" y="4920"/>
                  <a:pt x="2637" y="4409"/>
                  <a:pt x="2637" y="3779"/>
                </a:cubicBezTo>
                <a:cubicBezTo>
                  <a:pt x="2637" y="3148"/>
                  <a:pt x="3148" y="2638"/>
                  <a:pt x="3779" y="2638"/>
                </a:cubicBezTo>
                <a:cubicBezTo>
                  <a:pt x="4409" y="2638"/>
                  <a:pt x="4920" y="3148"/>
                  <a:pt x="4920" y="3779"/>
                </a:cubicBezTo>
                <a:cubicBezTo>
                  <a:pt x="4920" y="4009"/>
                  <a:pt x="4851" y="4223"/>
                  <a:pt x="4734" y="4402"/>
                </a:cubicBezTo>
                <a:cubicBezTo>
                  <a:pt x="4736" y="4404"/>
                  <a:pt x="4738" y="4404"/>
                  <a:pt x="4740" y="4406"/>
                </a:cubicBezTo>
                <a:lnTo>
                  <a:pt x="5281" y="4947"/>
                </a:lnTo>
                <a:cubicBezTo>
                  <a:pt x="5334" y="5000"/>
                  <a:pt x="5345" y="5089"/>
                  <a:pt x="5292" y="5141"/>
                </a:cubicBezTo>
                <a:close/>
              </a:path>
            </a:pathLst>
          </a:custGeom>
          <a:solidFill>
            <a:srgbClr val="17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26"/>
          <p:cNvSpPr>
            <a:spLocks noChangeAspect="1"/>
          </p:cNvSpPr>
          <p:nvPr/>
        </p:nvSpPr>
        <p:spPr>
          <a:xfrm>
            <a:off x="9289142" y="3705729"/>
            <a:ext cx="537030" cy="537171"/>
          </a:xfrm>
          <a:custGeom>
            <a:avLst/>
            <a:gdLst>
              <a:gd name="T0" fmla="*/ 3779 w 7964"/>
              <a:gd name="T1" fmla="*/ 2906 h 7964"/>
              <a:gd name="T2" fmla="*/ 2906 w 7964"/>
              <a:gd name="T3" fmla="*/ 3779 h 7964"/>
              <a:gd name="T4" fmla="*/ 3779 w 7964"/>
              <a:gd name="T5" fmla="*/ 4651 h 7964"/>
              <a:gd name="T6" fmla="*/ 4651 w 7964"/>
              <a:gd name="T7" fmla="*/ 3779 h 7964"/>
              <a:gd name="T8" fmla="*/ 3779 w 7964"/>
              <a:gd name="T9" fmla="*/ 2906 h 7964"/>
              <a:gd name="T10" fmla="*/ 4198 w 7964"/>
              <a:gd name="T11" fmla="*/ 3444 h 7964"/>
              <a:gd name="T12" fmla="*/ 3779 w 7964"/>
              <a:gd name="T13" fmla="*/ 3242 h 7964"/>
              <a:gd name="T14" fmla="*/ 3339 w 7964"/>
              <a:gd name="T15" fmla="*/ 3470 h 7964"/>
              <a:gd name="T16" fmla="*/ 3229 w 7964"/>
              <a:gd name="T17" fmla="*/ 3394 h 7964"/>
              <a:gd name="T18" fmla="*/ 3779 w 7964"/>
              <a:gd name="T19" fmla="*/ 3107 h 7964"/>
              <a:gd name="T20" fmla="*/ 4303 w 7964"/>
              <a:gd name="T21" fmla="*/ 3360 h 7964"/>
              <a:gd name="T22" fmla="*/ 4198 w 7964"/>
              <a:gd name="T23" fmla="*/ 3444 h 7964"/>
              <a:gd name="T24" fmla="*/ 7651 w 7964"/>
              <a:gd name="T25" fmla="*/ 2432 h 7964"/>
              <a:gd name="T26" fmla="*/ 6798 w 7964"/>
              <a:gd name="T27" fmla="*/ 1166 h 7964"/>
              <a:gd name="T28" fmla="*/ 5532 w 7964"/>
              <a:gd name="T29" fmla="*/ 313 h 7964"/>
              <a:gd name="T30" fmla="*/ 3982 w 7964"/>
              <a:gd name="T31" fmla="*/ 0 h 7964"/>
              <a:gd name="T32" fmla="*/ 2432 w 7964"/>
              <a:gd name="T33" fmla="*/ 313 h 7964"/>
              <a:gd name="T34" fmla="*/ 1166 w 7964"/>
              <a:gd name="T35" fmla="*/ 1166 h 7964"/>
              <a:gd name="T36" fmla="*/ 313 w 7964"/>
              <a:gd name="T37" fmla="*/ 2432 h 7964"/>
              <a:gd name="T38" fmla="*/ 0 w 7964"/>
              <a:gd name="T39" fmla="*/ 3982 h 7964"/>
              <a:gd name="T40" fmla="*/ 313 w 7964"/>
              <a:gd name="T41" fmla="*/ 5532 h 7964"/>
              <a:gd name="T42" fmla="*/ 1166 w 7964"/>
              <a:gd name="T43" fmla="*/ 6798 h 7964"/>
              <a:gd name="T44" fmla="*/ 2432 w 7964"/>
              <a:gd name="T45" fmla="*/ 7651 h 7964"/>
              <a:gd name="T46" fmla="*/ 3982 w 7964"/>
              <a:gd name="T47" fmla="*/ 7964 h 7964"/>
              <a:gd name="T48" fmla="*/ 5532 w 7964"/>
              <a:gd name="T49" fmla="*/ 7651 h 7964"/>
              <a:gd name="T50" fmla="*/ 6798 w 7964"/>
              <a:gd name="T51" fmla="*/ 6798 h 7964"/>
              <a:gd name="T52" fmla="*/ 7651 w 7964"/>
              <a:gd name="T53" fmla="*/ 5532 h 7964"/>
              <a:gd name="T54" fmla="*/ 7964 w 7964"/>
              <a:gd name="T55" fmla="*/ 3982 h 7964"/>
              <a:gd name="T56" fmla="*/ 7651 w 7964"/>
              <a:gd name="T57" fmla="*/ 2432 h 7964"/>
              <a:gd name="T58" fmla="*/ 5292 w 7964"/>
              <a:gd name="T59" fmla="*/ 5141 h 7964"/>
              <a:gd name="T60" fmla="*/ 5161 w 7964"/>
              <a:gd name="T61" fmla="*/ 5289 h 7964"/>
              <a:gd name="T62" fmla="*/ 4960 w 7964"/>
              <a:gd name="T63" fmla="*/ 5285 h 7964"/>
              <a:gd name="T64" fmla="*/ 4423 w 7964"/>
              <a:gd name="T65" fmla="*/ 4739 h 7964"/>
              <a:gd name="T66" fmla="*/ 4414 w 7964"/>
              <a:gd name="T67" fmla="*/ 4726 h 7964"/>
              <a:gd name="T68" fmla="*/ 3779 w 7964"/>
              <a:gd name="T69" fmla="*/ 4920 h 7964"/>
              <a:gd name="T70" fmla="*/ 2637 w 7964"/>
              <a:gd name="T71" fmla="*/ 3779 h 7964"/>
              <a:gd name="T72" fmla="*/ 3779 w 7964"/>
              <a:gd name="T73" fmla="*/ 2638 h 7964"/>
              <a:gd name="T74" fmla="*/ 4920 w 7964"/>
              <a:gd name="T75" fmla="*/ 3779 h 7964"/>
              <a:gd name="T76" fmla="*/ 4734 w 7964"/>
              <a:gd name="T77" fmla="*/ 4402 h 7964"/>
              <a:gd name="T78" fmla="*/ 4740 w 7964"/>
              <a:gd name="T79" fmla="*/ 4406 h 7964"/>
              <a:gd name="T80" fmla="*/ 5281 w 7964"/>
              <a:gd name="T81" fmla="*/ 4947 h 7964"/>
              <a:gd name="T82" fmla="*/ 5292 w 7964"/>
              <a:gd name="T83" fmla="*/ 5141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64" h="7964">
                <a:moveTo>
                  <a:pt x="3779" y="2906"/>
                </a:moveTo>
                <a:cubicBezTo>
                  <a:pt x="3297" y="2906"/>
                  <a:pt x="2906" y="3297"/>
                  <a:pt x="2906" y="3779"/>
                </a:cubicBezTo>
                <a:cubicBezTo>
                  <a:pt x="2906" y="4260"/>
                  <a:pt x="3297" y="4651"/>
                  <a:pt x="3779" y="4651"/>
                </a:cubicBezTo>
                <a:cubicBezTo>
                  <a:pt x="4261" y="4651"/>
                  <a:pt x="4651" y="4260"/>
                  <a:pt x="4651" y="3779"/>
                </a:cubicBezTo>
                <a:cubicBezTo>
                  <a:pt x="4651" y="3297"/>
                  <a:pt x="4261" y="2906"/>
                  <a:pt x="3779" y="2906"/>
                </a:cubicBezTo>
                <a:close/>
                <a:moveTo>
                  <a:pt x="4198" y="3444"/>
                </a:moveTo>
                <a:cubicBezTo>
                  <a:pt x="4100" y="3321"/>
                  <a:pt x="3949" y="3242"/>
                  <a:pt x="3779" y="3242"/>
                </a:cubicBezTo>
                <a:cubicBezTo>
                  <a:pt x="3597" y="3242"/>
                  <a:pt x="3437" y="3332"/>
                  <a:pt x="3339" y="3470"/>
                </a:cubicBezTo>
                <a:lnTo>
                  <a:pt x="3229" y="3394"/>
                </a:lnTo>
                <a:cubicBezTo>
                  <a:pt x="3351" y="3221"/>
                  <a:pt x="3551" y="3107"/>
                  <a:pt x="3779" y="3107"/>
                </a:cubicBezTo>
                <a:cubicBezTo>
                  <a:pt x="3991" y="3107"/>
                  <a:pt x="4180" y="3206"/>
                  <a:pt x="4303" y="3360"/>
                </a:cubicBezTo>
                <a:lnTo>
                  <a:pt x="4198" y="3444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92" y="5141"/>
                </a:moveTo>
                <a:lnTo>
                  <a:pt x="5161" y="5289"/>
                </a:lnTo>
                <a:cubicBezTo>
                  <a:pt x="5109" y="5342"/>
                  <a:pt x="5013" y="5337"/>
                  <a:pt x="4960" y="5285"/>
                </a:cubicBezTo>
                <a:lnTo>
                  <a:pt x="4423" y="4739"/>
                </a:lnTo>
                <a:cubicBezTo>
                  <a:pt x="4419" y="4736"/>
                  <a:pt x="4417" y="4730"/>
                  <a:pt x="4414" y="4726"/>
                </a:cubicBezTo>
                <a:cubicBezTo>
                  <a:pt x="4232" y="4848"/>
                  <a:pt x="4014" y="4920"/>
                  <a:pt x="3779" y="4920"/>
                </a:cubicBezTo>
                <a:cubicBezTo>
                  <a:pt x="3148" y="4920"/>
                  <a:pt x="2637" y="4409"/>
                  <a:pt x="2637" y="3779"/>
                </a:cubicBezTo>
                <a:cubicBezTo>
                  <a:pt x="2637" y="3148"/>
                  <a:pt x="3148" y="2638"/>
                  <a:pt x="3779" y="2638"/>
                </a:cubicBezTo>
                <a:cubicBezTo>
                  <a:pt x="4409" y="2638"/>
                  <a:pt x="4920" y="3148"/>
                  <a:pt x="4920" y="3779"/>
                </a:cubicBezTo>
                <a:cubicBezTo>
                  <a:pt x="4920" y="4009"/>
                  <a:pt x="4851" y="4223"/>
                  <a:pt x="4734" y="4402"/>
                </a:cubicBezTo>
                <a:cubicBezTo>
                  <a:pt x="4736" y="4404"/>
                  <a:pt x="4738" y="4404"/>
                  <a:pt x="4740" y="4406"/>
                </a:cubicBezTo>
                <a:lnTo>
                  <a:pt x="5281" y="4947"/>
                </a:lnTo>
                <a:cubicBezTo>
                  <a:pt x="5334" y="5000"/>
                  <a:pt x="5345" y="5089"/>
                  <a:pt x="5292" y="5141"/>
                </a:cubicBezTo>
                <a:close/>
              </a:path>
            </a:pathLst>
          </a:custGeom>
          <a:solidFill>
            <a:srgbClr val="17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19029" y="0"/>
            <a:ext cx="4353939" cy="6858000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/>
        </p:nvSpPr>
        <p:spPr>
          <a:xfrm rot="11482034">
            <a:off x="4632834" y="1256653"/>
            <a:ext cx="2926326" cy="2522694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 rot="475667">
            <a:off x="4563957" y="1841500"/>
            <a:ext cx="3317664" cy="1186004"/>
          </a:xfrm>
          <a:prstGeom prst="rect">
            <a:avLst/>
          </a:prstGeom>
          <a:solidFill>
            <a:srgbClr val="476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67221" y="1292618"/>
            <a:ext cx="3257550" cy="171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感谢</a:t>
            </a:r>
            <a:endParaRPr lang="zh-CN" altLang="en-US" sz="4400" b="1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400" b="1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聆听</a:t>
            </a:r>
            <a:endParaRPr lang="zh-CN" altLang="en-US" sz="4400" b="1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73560" y="3917199"/>
            <a:ext cx="34448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THANKS</a:t>
            </a:r>
            <a:endParaRPr lang="en-US" altLang="zh-CN" sz="2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63154" y="4724754"/>
            <a:ext cx="546568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林觉凯：第</a:t>
            </a:r>
            <a:r>
              <a:rPr lang="en-US" altLang="zh-CN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1.2.3.6</a:t>
            </a: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部分和</a:t>
            </a: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相应资料</a:t>
            </a:r>
            <a:r>
              <a:rPr lang="en-US" altLang="zh-CN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,</a:t>
            </a: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报告撰写</a:t>
            </a:r>
            <a:r>
              <a:rPr lang="en-US" altLang="zh-CN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,</a:t>
            </a: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前端库的收集</a:t>
            </a:r>
            <a:r>
              <a:rPr lang="en-US" altLang="zh-CN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,</a:t>
            </a: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答辩</a:t>
            </a:r>
            <a:endParaRPr lang="zh-CN" altLang="en-US" sz="15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施帅乾：</a:t>
            </a:r>
            <a:r>
              <a:rPr lang="en-US" altLang="zh-CN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PPT</a:t>
            </a: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制作</a:t>
            </a:r>
            <a:r>
              <a:rPr lang="en-US" altLang="zh-CN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,</a:t>
            </a: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答辩</a:t>
            </a:r>
            <a:endParaRPr lang="zh-CN" altLang="en-US" sz="15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黄毅成：第</a:t>
            </a:r>
            <a:r>
              <a:rPr lang="en-US" altLang="zh-CN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4</a:t>
            </a: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部分和相应资料</a:t>
            </a:r>
            <a:r>
              <a:rPr lang="en-US" altLang="zh-CN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,</a:t>
            </a: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答辩</a:t>
            </a:r>
            <a:endParaRPr lang="zh-CN" altLang="en-US" sz="15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刘子赫：第</a:t>
            </a:r>
            <a:r>
              <a:rPr lang="en-US" altLang="zh-CN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5</a:t>
            </a: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部分和相应资料</a:t>
            </a:r>
            <a:r>
              <a:rPr lang="en-US" altLang="zh-CN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,</a:t>
            </a:r>
            <a:r>
              <a:rPr lang="zh-CN" altLang="en-US" sz="15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答辩</a:t>
            </a:r>
            <a:endParaRPr lang="zh-CN" altLang="en-US" sz="15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/>
          <p:nvPr/>
        </p:nvSpPr>
        <p:spPr>
          <a:xfrm>
            <a:off x="1425574" y="3828314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Rectangle 4"/>
          <p:cNvSpPr/>
          <p:nvPr/>
        </p:nvSpPr>
        <p:spPr>
          <a:xfrm>
            <a:off x="4338107" y="3828314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Rectangle 5"/>
          <p:cNvSpPr/>
          <p:nvPr/>
        </p:nvSpPr>
        <p:spPr>
          <a:xfrm>
            <a:off x="7250640" y="3828314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0163174" y="3828314"/>
            <a:ext cx="558800" cy="558800"/>
          </a:xfrm>
          <a:custGeom>
            <a:avLst/>
            <a:gdLst>
              <a:gd name="T0" fmla="*/ 3884 w 7768"/>
              <a:gd name="T1" fmla="*/ 0 h 7768"/>
              <a:gd name="T2" fmla="*/ 0 w 7768"/>
              <a:gd name="T3" fmla="*/ 3884 h 7768"/>
              <a:gd name="T4" fmla="*/ 3884 w 7768"/>
              <a:gd name="T5" fmla="*/ 7768 h 7768"/>
              <a:gd name="T6" fmla="*/ 7768 w 7768"/>
              <a:gd name="T7" fmla="*/ 3884 h 7768"/>
              <a:gd name="T8" fmla="*/ 3884 w 7768"/>
              <a:gd name="T9" fmla="*/ 0 h 7768"/>
              <a:gd name="T10" fmla="*/ 7298 w 7768"/>
              <a:gd name="T11" fmla="*/ 3884 h 7768"/>
              <a:gd name="T12" fmla="*/ 3884 w 7768"/>
              <a:gd name="T13" fmla="*/ 7298 h 7768"/>
              <a:gd name="T14" fmla="*/ 470 w 7768"/>
              <a:gd name="T15" fmla="*/ 3884 h 7768"/>
              <a:gd name="T16" fmla="*/ 470 w 7768"/>
              <a:gd name="T17" fmla="*/ 3884 h 7768"/>
              <a:gd name="T18" fmla="*/ 470 w 7768"/>
              <a:gd name="T19" fmla="*/ 3884 h 7768"/>
              <a:gd name="T20" fmla="*/ 3884 w 7768"/>
              <a:gd name="T21" fmla="*/ 470 h 7768"/>
              <a:gd name="T22" fmla="*/ 7298 w 7768"/>
              <a:gd name="T23" fmla="*/ 3884 h 7768"/>
              <a:gd name="T24" fmla="*/ 7298 w 7768"/>
              <a:gd name="T25" fmla="*/ 3884 h 7768"/>
              <a:gd name="T26" fmla="*/ 5054 w 7768"/>
              <a:gd name="T27" fmla="*/ 3217 h 7768"/>
              <a:gd name="T28" fmla="*/ 3884 w 7768"/>
              <a:gd name="T29" fmla="*/ 4182 h 7768"/>
              <a:gd name="T30" fmla="*/ 2714 w 7768"/>
              <a:gd name="T31" fmla="*/ 3217 h 7768"/>
              <a:gd name="T32" fmla="*/ 2415 w 7768"/>
              <a:gd name="T33" fmla="*/ 3580 h 7768"/>
              <a:gd name="T34" fmla="*/ 3884 w 7768"/>
              <a:gd name="T35" fmla="*/ 4791 h 7768"/>
              <a:gd name="T36" fmla="*/ 5353 w 7768"/>
              <a:gd name="T37" fmla="*/ 3580 h 7768"/>
              <a:gd name="T38" fmla="*/ 5054 w 7768"/>
              <a:gd name="T39" fmla="*/ 3217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68" h="7768">
                <a:moveTo>
                  <a:pt x="3884" y="0"/>
                </a:moveTo>
                <a:cubicBezTo>
                  <a:pt x="1743" y="0"/>
                  <a:pt x="0" y="1742"/>
                  <a:pt x="0" y="3884"/>
                </a:cubicBezTo>
                <a:cubicBezTo>
                  <a:pt x="0" y="6025"/>
                  <a:pt x="1743" y="7768"/>
                  <a:pt x="3884" y="7768"/>
                </a:cubicBezTo>
                <a:cubicBezTo>
                  <a:pt x="6025" y="7768"/>
                  <a:pt x="7768" y="6025"/>
                  <a:pt x="7768" y="3884"/>
                </a:cubicBezTo>
                <a:cubicBezTo>
                  <a:pt x="7768" y="1742"/>
                  <a:pt x="6025" y="0"/>
                  <a:pt x="3884" y="0"/>
                </a:cubicBezTo>
                <a:close/>
                <a:moveTo>
                  <a:pt x="7298" y="3884"/>
                </a:moveTo>
                <a:cubicBezTo>
                  <a:pt x="7298" y="5766"/>
                  <a:pt x="5767" y="7298"/>
                  <a:pt x="3884" y="7298"/>
                </a:cubicBezTo>
                <a:cubicBezTo>
                  <a:pt x="2002" y="7298"/>
                  <a:pt x="470" y="5766"/>
                  <a:pt x="470" y="3884"/>
                </a:cubicBezTo>
                <a:lnTo>
                  <a:pt x="470" y="3884"/>
                </a:lnTo>
                <a:lnTo>
                  <a:pt x="470" y="3884"/>
                </a:lnTo>
                <a:cubicBezTo>
                  <a:pt x="470" y="2001"/>
                  <a:pt x="2002" y="470"/>
                  <a:pt x="3884" y="470"/>
                </a:cubicBezTo>
                <a:cubicBezTo>
                  <a:pt x="5767" y="470"/>
                  <a:pt x="7298" y="2001"/>
                  <a:pt x="7298" y="3884"/>
                </a:cubicBezTo>
                <a:lnTo>
                  <a:pt x="7298" y="3884"/>
                </a:lnTo>
                <a:close/>
                <a:moveTo>
                  <a:pt x="5054" y="3217"/>
                </a:moveTo>
                <a:lnTo>
                  <a:pt x="3884" y="4182"/>
                </a:lnTo>
                <a:lnTo>
                  <a:pt x="2714" y="3217"/>
                </a:lnTo>
                <a:lnTo>
                  <a:pt x="2415" y="3580"/>
                </a:lnTo>
                <a:lnTo>
                  <a:pt x="3884" y="4791"/>
                </a:lnTo>
                <a:lnTo>
                  <a:pt x="5353" y="3580"/>
                </a:lnTo>
                <a:lnTo>
                  <a:pt x="5054" y="3217"/>
                </a:lnTo>
                <a:close/>
              </a:path>
            </a:pathLst>
          </a:cu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10440" y="3646886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73774" y="3646886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37108" y="3646886"/>
            <a:ext cx="50800" cy="292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1174" y="4656153"/>
            <a:ext cx="238760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项目介绍</a:t>
            </a:r>
            <a:endParaRPr lang="zh-CN" altLang="en-US" sz="2000" b="1" spc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23707" y="4656153"/>
            <a:ext cx="238760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项目部分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36240" y="4656153"/>
            <a:ext cx="238760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8774" y="4656153"/>
            <a:ext cx="238760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424765" y="2163168"/>
            <a:ext cx="5342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cs typeface="+mn-ea"/>
                <a:sym typeface="+mn-lt"/>
              </a:rPr>
              <a:t>CONTENT</a:t>
            </a:r>
            <a:endParaRPr lang="zh-CN" altLang="en-US" sz="4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74773" y="5212195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31427" y="5212195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59626" y="5212195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072160" y="5212195"/>
            <a:ext cx="75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 descr="20"/>
          <p:cNvPicPr>
            <a:picLocks noChangeAspect="1"/>
          </p:cNvPicPr>
          <p:nvPr/>
        </p:nvPicPr>
        <p:blipFill>
          <a:blip r:embed="rId1"/>
          <a:srcRect b="68642"/>
          <a:stretch>
            <a:fillRect/>
          </a:stretch>
        </p:blipFill>
        <p:spPr>
          <a:xfrm>
            <a:off x="0" y="0"/>
            <a:ext cx="12231370" cy="20072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1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63306" y="3957931"/>
              <a:ext cx="26828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项目介绍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0" y="0"/>
            <a:ext cx="5156200" cy="6858000"/>
          </a:xfrm>
          <a:custGeom>
            <a:avLst/>
            <a:gdLst>
              <a:gd name="connsiteX0" fmla="*/ 1416050 w 5156200"/>
              <a:gd name="connsiteY0" fmla="*/ 0 h 7480300"/>
              <a:gd name="connsiteX1" fmla="*/ 5156200 w 5156200"/>
              <a:gd name="connsiteY1" fmla="*/ 3740150 h 7480300"/>
              <a:gd name="connsiteX2" fmla="*/ 1416050 w 5156200"/>
              <a:gd name="connsiteY2" fmla="*/ 7480300 h 7480300"/>
              <a:gd name="connsiteX3" fmla="*/ 130061 w 5156200"/>
              <a:gd name="connsiteY3" fmla="*/ 7253349 h 7480300"/>
              <a:gd name="connsiteX4" fmla="*/ 0 w 5156200"/>
              <a:gd name="connsiteY4" fmla="*/ 7202068 h 7480300"/>
              <a:gd name="connsiteX5" fmla="*/ 0 w 5156200"/>
              <a:gd name="connsiteY5" fmla="*/ 278233 h 7480300"/>
              <a:gd name="connsiteX6" fmla="*/ 130061 w 5156200"/>
              <a:gd name="connsiteY6" fmla="*/ 226951 h 7480300"/>
              <a:gd name="connsiteX7" fmla="*/ 1416050 w 5156200"/>
              <a:gd name="connsiteY7" fmla="*/ 0 h 748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0" h="10800">
                <a:moveTo>
                  <a:pt x="0" y="0"/>
                </a:moveTo>
                <a:lnTo>
                  <a:pt x="4586" y="0"/>
                </a:lnTo>
                <a:lnTo>
                  <a:pt x="4589" y="1"/>
                </a:lnTo>
                <a:cubicBezTo>
                  <a:pt x="6667" y="911"/>
                  <a:pt x="8120" y="2986"/>
                  <a:pt x="8120" y="5400"/>
                </a:cubicBezTo>
                <a:cubicBezTo>
                  <a:pt x="8120" y="7814"/>
                  <a:pt x="6667" y="9889"/>
                  <a:pt x="4589" y="10799"/>
                </a:cubicBezTo>
                <a:lnTo>
                  <a:pt x="4586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02301" y="1680378"/>
            <a:ext cx="6070600" cy="401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随着一年一度的高考季的到来，各大高校的招生工作也紧锣密鼓地筹办着。作为同济大学的一员，有义务担当为母校进行宣传的工作。</a:t>
            </a:r>
            <a:endParaRPr lang="en-US" altLang="zh-CN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我们小组这次期末项目便是做一个名为“</a:t>
            </a:r>
            <a:r>
              <a:rPr lang="en-US" altLang="zh-CN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Welcome Tongji”</a:t>
            </a: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的用户交互页面，基于</a:t>
            </a:r>
            <a:r>
              <a:rPr lang="en-US" altLang="zh-CN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css</a:t>
            </a: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样式中的</a:t>
            </a:r>
            <a:r>
              <a:rPr lang="en-US" altLang="zh-CN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Bootstrap</a:t>
            </a: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库和</a:t>
            </a:r>
            <a:r>
              <a:rPr lang="en-US" altLang="zh-CN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Javascripe</a:t>
            </a: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中的</a:t>
            </a:r>
            <a:r>
              <a:rPr lang="en-US" altLang="zh-CN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jquery</a:t>
            </a: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库，遵循在课上所学的“</a:t>
            </a:r>
            <a:r>
              <a:rPr lang="en-US" altLang="zh-CN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Fluid navigation”</a:t>
            </a: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的原理，完成网页的搭建，用户交互功能的实现。</a:t>
            </a:r>
            <a:endParaRPr lang="en-US" altLang="zh-CN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4860" y="208467"/>
            <a:ext cx="5505449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项目简介</a:t>
            </a:r>
            <a:endParaRPr lang="zh-CN" altLang="en-US" sz="3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3" name="图片 2" descr="无背景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Yuki\Desktop\ppt\图片素材\19.png19"/>
          <p:cNvPicPr>
            <a:picLocks noChangeAspect="1"/>
          </p:cNvPicPr>
          <p:nvPr/>
        </p:nvPicPr>
        <p:blipFill>
          <a:blip r:embed="rId1"/>
          <a:srcRect l="9" r="9"/>
          <a:stretch>
            <a:fillRect/>
          </a:stretch>
        </p:blipFill>
        <p:spPr>
          <a:xfrm>
            <a:off x="-50800" y="-28575"/>
            <a:ext cx="12293600" cy="69151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3586956" y="1028700"/>
            <a:ext cx="5018088" cy="4800600"/>
            <a:chOff x="3586956" y="1028696"/>
            <a:chExt cx="5018088" cy="4800600"/>
          </a:xfrm>
        </p:grpSpPr>
        <p:sp>
          <p:nvSpPr>
            <p:cNvPr id="25" name="椭圆 24"/>
            <p:cNvSpPr/>
            <p:nvPr/>
          </p:nvSpPr>
          <p:spPr>
            <a:xfrm>
              <a:off x="4312444" y="1536696"/>
              <a:ext cx="3784600" cy="3784600"/>
            </a:xfrm>
            <a:prstGeom prst="ellipse">
              <a:avLst/>
            </a:prstGeom>
            <a:solidFill>
              <a:schemeClr val="accent1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143772" y="1371604"/>
              <a:ext cx="4114800" cy="4114800"/>
            </a:xfrm>
            <a:prstGeom prst="ellipse">
              <a:avLst/>
            </a:prstGeom>
            <a:solidFill>
              <a:srgbClr val="476681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7328694" y="137159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5090318" y="2479125"/>
              <a:ext cx="22288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  </a:t>
              </a: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63306" y="3957931"/>
              <a:ext cx="268287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项目部分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4950619" y="3428996"/>
              <a:ext cx="2501107" cy="0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: 空心 30"/>
            <p:cNvSpPr/>
            <p:nvPr/>
          </p:nvSpPr>
          <p:spPr>
            <a:xfrm>
              <a:off x="3800872" y="1028696"/>
              <a:ext cx="4800600" cy="4800600"/>
            </a:xfrm>
            <a:prstGeom prst="donut">
              <a:avLst>
                <a:gd name="adj" fmla="val 1055"/>
              </a:avLst>
            </a:prstGeom>
            <a:solidFill>
              <a:srgbClr val="142B4A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586956" y="4603746"/>
              <a:ext cx="1276350" cy="10541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67300" y="2400300"/>
            <a:ext cx="2057400" cy="2057400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圆: 空心 2"/>
          <p:cNvSpPr/>
          <p:nvPr/>
        </p:nvSpPr>
        <p:spPr>
          <a:xfrm>
            <a:off x="4762500" y="2095500"/>
            <a:ext cx="2667000" cy="2667000"/>
          </a:xfrm>
          <a:prstGeom prst="donut">
            <a:avLst>
              <a:gd name="adj" fmla="val 76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3" name="Oval 3"/>
          <p:cNvSpPr>
            <a:spLocks noChangeAspect="1"/>
          </p:cNvSpPr>
          <p:nvPr/>
        </p:nvSpPr>
        <p:spPr>
          <a:xfrm>
            <a:off x="6548716" y="2113500"/>
            <a:ext cx="431886" cy="432000"/>
          </a:xfrm>
          <a:custGeom>
            <a:avLst/>
            <a:gdLst>
              <a:gd name="T0" fmla="*/ 3779 w 7964"/>
              <a:gd name="T1" fmla="*/ 2906 h 7964"/>
              <a:gd name="T2" fmla="*/ 2906 w 7964"/>
              <a:gd name="T3" fmla="*/ 3779 h 7964"/>
              <a:gd name="T4" fmla="*/ 3779 w 7964"/>
              <a:gd name="T5" fmla="*/ 4651 h 7964"/>
              <a:gd name="T6" fmla="*/ 4651 w 7964"/>
              <a:gd name="T7" fmla="*/ 3779 h 7964"/>
              <a:gd name="T8" fmla="*/ 3779 w 7964"/>
              <a:gd name="T9" fmla="*/ 2906 h 7964"/>
              <a:gd name="T10" fmla="*/ 4198 w 7964"/>
              <a:gd name="T11" fmla="*/ 3444 h 7964"/>
              <a:gd name="T12" fmla="*/ 3779 w 7964"/>
              <a:gd name="T13" fmla="*/ 3242 h 7964"/>
              <a:gd name="T14" fmla="*/ 3339 w 7964"/>
              <a:gd name="T15" fmla="*/ 3470 h 7964"/>
              <a:gd name="T16" fmla="*/ 3229 w 7964"/>
              <a:gd name="T17" fmla="*/ 3394 h 7964"/>
              <a:gd name="T18" fmla="*/ 3779 w 7964"/>
              <a:gd name="T19" fmla="*/ 3107 h 7964"/>
              <a:gd name="T20" fmla="*/ 4303 w 7964"/>
              <a:gd name="T21" fmla="*/ 3360 h 7964"/>
              <a:gd name="T22" fmla="*/ 4198 w 7964"/>
              <a:gd name="T23" fmla="*/ 3444 h 7964"/>
              <a:gd name="T24" fmla="*/ 7651 w 7964"/>
              <a:gd name="T25" fmla="*/ 2432 h 7964"/>
              <a:gd name="T26" fmla="*/ 6798 w 7964"/>
              <a:gd name="T27" fmla="*/ 1166 h 7964"/>
              <a:gd name="T28" fmla="*/ 5532 w 7964"/>
              <a:gd name="T29" fmla="*/ 313 h 7964"/>
              <a:gd name="T30" fmla="*/ 3982 w 7964"/>
              <a:gd name="T31" fmla="*/ 0 h 7964"/>
              <a:gd name="T32" fmla="*/ 2432 w 7964"/>
              <a:gd name="T33" fmla="*/ 313 h 7964"/>
              <a:gd name="T34" fmla="*/ 1166 w 7964"/>
              <a:gd name="T35" fmla="*/ 1166 h 7964"/>
              <a:gd name="T36" fmla="*/ 313 w 7964"/>
              <a:gd name="T37" fmla="*/ 2432 h 7964"/>
              <a:gd name="T38" fmla="*/ 0 w 7964"/>
              <a:gd name="T39" fmla="*/ 3982 h 7964"/>
              <a:gd name="T40" fmla="*/ 313 w 7964"/>
              <a:gd name="T41" fmla="*/ 5532 h 7964"/>
              <a:gd name="T42" fmla="*/ 1166 w 7964"/>
              <a:gd name="T43" fmla="*/ 6798 h 7964"/>
              <a:gd name="T44" fmla="*/ 2432 w 7964"/>
              <a:gd name="T45" fmla="*/ 7651 h 7964"/>
              <a:gd name="T46" fmla="*/ 3982 w 7964"/>
              <a:gd name="T47" fmla="*/ 7964 h 7964"/>
              <a:gd name="T48" fmla="*/ 5532 w 7964"/>
              <a:gd name="T49" fmla="*/ 7651 h 7964"/>
              <a:gd name="T50" fmla="*/ 6798 w 7964"/>
              <a:gd name="T51" fmla="*/ 6798 h 7964"/>
              <a:gd name="T52" fmla="*/ 7651 w 7964"/>
              <a:gd name="T53" fmla="*/ 5532 h 7964"/>
              <a:gd name="T54" fmla="*/ 7964 w 7964"/>
              <a:gd name="T55" fmla="*/ 3982 h 7964"/>
              <a:gd name="T56" fmla="*/ 7651 w 7964"/>
              <a:gd name="T57" fmla="*/ 2432 h 7964"/>
              <a:gd name="T58" fmla="*/ 5292 w 7964"/>
              <a:gd name="T59" fmla="*/ 5141 h 7964"/>
              <a:gd name="T60" fmla="*/ 5161 w 7964"/>
              <a:gd name="T61" fmla="*/ 5289 h 7964"/>
              <a:gd name="T62" fmla="*/ 4960 w 7964"/>
              <a:gd name="T63" fmla="*/ 5285 h 7964"/>
              <a:gd name="T64" fmla="*/ 4423 w 7964"/>
              <a:gd name="T65" fmla="*/ 4739 h 7964"/>
              <a:gd name="T66" fmla="*/ 4414 w 7964"/>
              <a:gd name="T67" fmla="*/ 4726 h 7964"/>
              <a:gd name="T68" fmla="*/ 3779 w 7964"/>
              <a:gd name="T69" fmla="*/ 4920 h 7964"/>
              <a:gd name="T70" fmla="*/ 2637 w 7964"/>
              <a:gd name="T71" fmla="*/ 3779 h 7964"/>
              <a:gd name="T72" fmla="*/ 3779 w 7964"/>
              <a:gd name="T73" fmla="*/ 2638 h 7964"/>
              <a:gd name="T74" fmla="*/ 4920 w 7964"/>
              <a:gd name="T75" fmla="*/ 3779 h 7964"/>
              <a:gd name="T76" fmla="*/ 4734 w 7964"/>
              <a:gd name="T77" fmla="*/ 4402 h 7964"/>
              <a:gd name="T78" fmla="*/ 4740 w 7964"/>
              <a:gd name="T79" fmla="*/ 4406 h 7964"/>
              <a:gd name="T80" fmla="*/ 5281 w 7964"/>
              <a:gd name="T81" fmla="*/ 4947 h 7964"/>
              <a:gd name="T82" fmla="*/ 5292 w 7964"/>
              <a:gd name="T83" fmla="*/ 5141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64" h="7964">
                <a:moveTo>
                  <a:pt x="3779" y="2906"/>
                </a:moveTo>
                <a:cubicBezTo>
                  <a:pt x="3297" y="2906"/>
                  <a:pt x="2906" y="3297"/>
                  <a:pt x="2906" y="3779"/>
                </a:cubicBezTo>
                <a:cubicBezTo>
                  <a:pt x="2906" y="4260"/>
                  <a:pt x="3297" y="4651"/>
                  <a:pt x="3779" y="4651"/>
                </a:cubicBezTo>
                <a:cubicBezTo>
                  <a:pt x="4261" y="4651"/>
                  <a:pt x="4651" y="4260"/>
                  <a:pt x="4651" y="3779"/>
                </a:cubicBezTo>
                <a:cubicBezTo>
                  <a:pt x="4651" y="3297"/>
                  <a:pt x="4261" y="2906"/>
                  <a:pt x="3779" y="2906"/>
                </a:cubicBezTo>
                <a:close/>
                <a:moveTo>
                  <a:pt x="4198" y="3444"/>
                </a:moveTo>
                <a:cubicBezTo>
                  <a:pt x="4100" y="3321"/>
                  <a:pt x="3949" y="3242"/>
                  <a:pt x="3779" y="3242"/>
                </a:cubicBezTo>
                <a:cubicBezTo>
                  <a:pt x="3597" y="3242"/>
                  <a:pt x="3437" y="3332"/>
                  <a:pt x="3339" y="3470"/>
                </a:cubicBezTo>
                <a:lnTo>
                  <a:pt x="3229" y="3394"/>
                </a:lnTo>
                <a:cubicBezTo>
                  <a:pt x="3351" y="3221"/>
                  <a:pt x="3551" y="3107"/>
                  <a:pt x="3779" y="3107"/>
                </a:cubicBezTo>
                <a:cubicBezTo>
                  <a:pt x="3991" y="3107"/>
                  <a:pt x="4180" y="3206"/>
                  <a:pt x="4303" y="3360"/>
                </a:cubicBezTo>
                <a:lnTo>
                  <a:pt x="4198" y="3444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92" y="5141"/>
                </a:moveTo>
                <a:lnTo>
                  <a:pt x="5161" y="5289"/>
                </a:lnTo>
                <a:cubicBezTo>
                  <a:pt x="5109" y="5342"/>
                  <a:pt x="5013" y="5337"/>
                  <a:pt x="4960" y="5285"/>
                </a:cubicBezTo>
                <a:lnTo>
                  <a:pt x="4423" y="4739"/>
                </a:lnTo>
                <a:cubicBezTo>
                  <a:pt x="4419" y="4736"/>
                  <a:pt x="4417" y="4730"/>
                  <a:pt x="4414" y="4726"/>
                </a:cubicBezTo>
                <a:cubicBezTo>
                  <a:pt x="4232" y="4848"/>
                  <a:pt x="4014" y="4920"/>
                  <a:pt x="3779" y="4920"/>
                </a:cubicBezTo>
                <a:cubicBezTo>
                  <a:pt x="3148" y="4920"/>
                  <a:pt x="2637" y="4409"/>
                  <a:pt x="2637" y="3779"/>
                </a:cubicBezTo>
                <a:cubicBezTo>
                  <a:pt x="2637" y="3148"/>
                  <a:pt x="3148" y="2638"/>
                  <a:pt x="3779" y="2638"/>
                </a:cubicBezTo>
                <a:cubicBezTo>
                  <a:pt x="4409" y="2638"/>
                  <a:pt x="4920" y="3148"/>
                  <a:pt x="4920" y="3779"/>
                </a:cubicBezTo>
                <a:cubicBezTo>
                  <a:pt x="4920" y="4009"/>
                  <a:pt x="4851" y="4223"/>
                  <a:pt x="4734" y="4402"/>
                </a:cubicBezTo>
                <a:cubicBezTo>
                  <a:pt x="4736" y="4404"/>
                  <a:pt x="4738" y="4404"/>
                  <a:pt x="4740" y="4406"/>
                </a:cubicBezTo>
                <a:lnTo>
                  <a:pt x="5281" y="4947"/>
                </a:lnTo>
                <a:cubicBezTo>
                  <a:pt x="5334" y="5000"/>
                  <a:pt x="5345" y="5089"/>
                  <a:pt x="5292" y="51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Oval 21"/>
          <p:cNvSpPr>
            <a:spLocks noChangeAspect="1"/>
          </p:cNvSpPr>
          <p:nvPr/>
        </p:nvSpPr>
        <p:spPr>
          <a:xfrm>
            <a:off x="5205467" y="4312501"/>
            <a:ext cx="431886" cy="432000"/>
          </a:xfrm>
          <a:custGeom>
            <a:avLst/>
            <a:gdLst>
              <a:gd name="T0" fmla="*/ 3779 w 7964"/>
              <a:gd name="T1" fmla="*/ 2906 h 7964"/>
              <a:gd name="T2" fmla="*/ 2906 w 7964"/>
              <a:gd name="T3" fmla="*/ 3779 h 7964"/>
              <a:gd name="T4" fmla="*/ 3779 w 7964"/>
              <a:gd name="T5" fmla="*/ 4651 h 7964"/>
              <a:gd name="T6" fmla="*/ 4651 w 7964"/>
              <a:gd name="T7" fmla="*/ 3779 h 7964"/>
              <a:gd name="T8" fmla="*/ 3779 w 7964"/>
              <a:gd name="T9" fmla="*/ 2906 h 7964"/>
              <a:gd name="T10" fmla="*/ 4198 w 7964"/>
              <a:gd name="T11" fmla="*/ 3444 h 7964"/>
              <a:gd name="T12" fmla="*/ 3779 w 7964"/>
              <a:gd name="T13" fmla="*/ 3242 h 7964"/>
              <a:gd name="T14" fmla="*/ 3339 w 7964"/>
              <a:gd name="T15" fmla="*/ 3470 h 7964"/>
              <a:gd name="T16" fmla="*/ 3229 w 7964"/>
              <a:gd name="T17" fmla="*/ 3394 h 7964"/>
              <a:gd name="T18" fmla="*/ 3779 w 7964"/>
              <a:gd name="T19" fmla="*/ 3107 h 7964"/>
              <a:gd name="T20" fmla="*/ 4303 w 7964"/>
              <a:gd name="T21" fmla="*/ 3360 h 7964"/>
              <a:gd name="T22" fmla="*/ 4198 w 7964"/>
              <a:gd name="T23" fmla="*/ 3444 h 7964"/>
              <a:gd name="T24" fmla="*/ 7651 w 7964"/>
              <a:gd name="T25" fmla="*/ 2432 h 7964"/>
              <a:gd name="T26" fmla="*/ 6798 w 7964"/>
              <a:gd name="T27" fmla="*/ 1166 h 7964"/>
              <a:gd name="T28" fmla="*/ 5532 w 7964"/>
              <a:gd name="T29" fmla="*/ 313 h 7964"/>
              <a:gd name="T30" fmla="*/ 3982 w 7964"/>
              <a:gd name="T31" fmla="*/ 0 h 7964"/>
              <a:gd name="T32" fmla="*/ 2432 w 7964"/>
              <a:gd name="T33" fmla="*/ 313 h 7964"/>
              <a:gd name="T34" fmla="*/ 1166 w 7964"/>
              <a:gd name="T35" fmla="*/ 1166 h 7964"/>
              <a:gd name="T36" fmla="*/ 313 w 7964"/>
              <a:gd name="T37" fmla="*/ 2432 h 7964"/>
              <a:gd name="T38" fmla="*/ 0 w 7964"/>
              <a:gd name="T39" fmla="*/ 3982 h 7964"/>
              <a:gd name="T40" fmla="*/ 313 w 7964"/>
              <a:gd name="T41" fmla="*/ 5532 h 7964"/>
              <a:gd name="T42" fmla="*/ 1166 w 7964"/>
              <a:gd name="T43" fmla="*/ 6798 h 7964"/>
              <a:gd name="T44" fmla="*/ 2432 w 7964"/>
              <a:gd name="T45" fmla="*/ 7651 h 7964"/>
              <a:gd name="T46" fmla="*/ 3982 w 7964"/>
              <a:gd name="T47" fmla="*/ 7964 h 7964"/>
              <a:gd name="T48" fmla="*/ 5532 w 7964"/>
              <a:gd name="T49" fmla="*/ 7651 h 7964"/>
              <a:gd name="T50" fmla="*/ 6798 w 7964"/>
              <a:gd name="T51" fmla="*/ 6798 h 7964"/>
              <a:gd name="T52" fmla="*/ 7651 w 7964"/>
              <a:gd name="T53" fmla="*/ 5532 h 7964"/>
              <a:gd name="T54" fmla="*/ 7964 w 7964"/>
              <a:gd name="T55" fmla="*/ 3982 h 7964"/>
              <a:gd name="T56" fmla="*/ 7651 w 7964"/>
              <a:gd name="T57" fmla="*/ 2432 h 7964"/>
              <a:gd name="T58" fmla="*/ 5292 w 7964"/>
              <a:gd name="T59" fmla="*/ 5141 h 7964"/>
              <a:gd name="T60" fmla="*/ 5161 w 7964"/>
              <a:gd name="T61" fmla="*/ 5289 h 7964"/>
              <a:gd name="T62" fmla="*/ 4960 w 7964"/>
              <a:gd name="T63" fmla="*/ 5285 h 7964"/>
              <a:gd name="T64" fmla="*/ 4423 w 7964"/>
              <a:gd name="T65" fmla="*/ 4739 h 7964"/>
              <a:gd name="T66" fmla="*/ 4414 w 7964"/>
              <a:gd name="T67" fmla="*/ 4726 h 7964"/>
              <a:gd name="T68" fmla="*/ 3779 w 7964"/>
              <a:gd name="T69" fmla="*/ 4920 h 7964"/>
              <a:gd name="T70" fmla="*/ 2637 w 7964"/>
              <a:gd name="T71" fmla="*/ 3779 h 7964"/>
              <a:gd name="T72" fmla="*/ 3779 w 7964"/>
              <a:gd name="T73" fmla="*/ 2638 h 7964"/>
              <a:gd name="T74" fmla="*/ 4920 w 7964"/>
              <a:gd name="T75" fmla="*/ 3779 h 7964"/>
              <a:gd name="T76" fmla="*/ 4734 w 7964"/>
              <a:gd name="T77" fmla="*/ 4402 h 7964"/>
              <a:gd name="T78" fmla="*/ 4740 w 7964"/>
              <a:gd name="T79" fmla="*/ 4406 h 7964"/>
              <a:gd name="T80" fmla="*/ 5281 w 7964"/>
              <a:gd name="T81" fmla="*/ 4947 h 7964"/>
              <a:gd name="T82" fmla="*/ 5292 w 7964"/>
              <a:gd name="T83" fmla="*/ 5141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64" h="7964">
                <a:moveTo>
                  <a:pt x="3779" y="2906"/>
                </a:moveTo>
                <a:cubicBezTo>
                  <a:pt x="3297" y="2906"/>
                  <a:pt x="2906" y="3297"/>
                  <a:pt x="2906" y="3779"/>
                </a:cubicBezTo>
                <a:cubicBezTo>
                  <a:pt x="2906" y="4260"/>
                  <a:pt x="3297" y="4651"/>
                  <a:pt x="3779" y="4651"/>
                </a:cubicBezTo>
                <a:cubicBezTo>
                  <a:pt x="4261" y="4651"/>
                  <a:pt x="4651" y="4260"/>
                  <a:pt x="4651" y="3779"/>
                </a:cubicBezTo>
                <a:cubicBezTo>
                  <a:pt x="4651" y="3297"/>
                  <a:pt x="4261" y="2906"/>
                  <a:pt x="3779" y="2906"/>
                </a:cubicBezTo>
                <a:close/>
                <a:moveTo>
                  <a:pt x="4198" y="3444"/>
                </a:moveTo>
                <a:cubicBezTo>
                  <a:pt x="4100" y="3321"/>
                  <a:pt x="3949" y="3242"/>
                  <a:pt x="3779" y="3242"/>
                </a:cubicBezTo>
                <a:cubicBezTo>
                  <a:pt x="3597" y="3242"/>
                  <a:pt x="3437" y="3332"/>
                  <a:pt x="3339" y="3470"/>
                </a:cubicBezTo>
                <a:lnTo>
                  <a:pt x="3229" y="3394"/>
                </a:lnTo>
                <a:cubicBezTo>
                  <a:pt x="3351" y="3221"/>
                  <a:pt x="3551" y="3107"/>
                  <a:pt x="3779" y="3107"/>
                </a:cubicBezTo>
                <a:cubicBezTo>
                  <a:pt x="3991" y="3107"/>
                  <a:pt x="4180" y="3206"/>
                  <a:pt x="4303" y="3360"/>
                </a:cubicBezTo>
                <a:lnTo>
                  <a:pt x="4198" y="3444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92" y="5141"/>
                </a:moveTo>
                <a:lnTo>
                  <a:pt x="5161" y="5289"/>
                </a:lnTo>
                <a:cubicBezTo>
                  <a:pt x="5109" y="5342"/>
                  <a:pt x="5013" y="5337"/>
                  <a:pt x="4960" y="5285"/>
                </a:cubicBezTo>
                <a:lnTo>
                  <a:pt x="4423" y="4739"/>
                </a:lnTo>
                <a:cubicBezTo>
                  <a:pt x="4419" y="4736"/>
                  <a:pt x="4417" y="4730"/>
                  <a:pt x="4414" y="4726"/>
                </a:cubicBezTo>
                <a:cubicBezTo>
                  <a:pt x="4232" y="4848"/>
                  <a:pt x="4014" y="4920"/>
                  <a:pt x="3779" y="4920"/>
                </a:cubicBezTo>
                <a:cubicBezTo>
                  <a:pt x="3148" y="4920"/>
                  <a:pt x="2637" y="4409"/>
                  <a:pt x="2637" y="3779"/>
                </a:cubicBezTo>
                <a:cubicBezTo>
                  <a:pt x="2637" y="3148"/>
                  <a:pt x="3148" y="2638"/>
                  <a:pt x="3779" y="2638"/>
                </a:cubicBezTo>
                <a:cubicBezTo>
                  <a:pt x="4409" y="2638"/>
                  <a:pt x="4920" y="3148"/>
                  <a:pt x="4920" y="3779"/>
                </a:cubicBezTo>
                <a:cubicBezTo>
                  <a:pt x="4920" y="4009"/>
                  <a:pt x="4851" y="4223"/>
                  <a:pt x="4734" y="4402"/>
                </a:cubicBezTo>
                <a:cubicBezTo>
                  <a:pt x="4736" y="4404"/>
                  <a:pt x="4738" y="4404"/>
                  <a:pt x="4740" y="4406"/>
                </a:cubicBezTo>
                <a:lnTo>
                  <a:pt x="5281" y="4947"/>
                </a:lnTo>
                <a:cubicBezTo>
                  <a:pt x="5334" y="5000"/>
                  <a:pt x="5345" y="5089"/>
                  <a:pt x="5292" y="51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Oval 23"/>
          <p:cNvSpPr>
            <a:spLocks noChangeAspect="1"/>
          </p:cNvSpPr>
          <p:nvPr/>
        </p:nvSpPr>
        <p:spPr>
          <a:xfrm>
            <a:off x="6602572" y="4312500"/>
            <a:ext cx="431886" cy="432000"/>
          </a:xfrm>
          <a:custGeom>
            <a:avLst/>
            <a:gdLst>
              <a:gd name="T0" fmla="*/ 3779 w 7964"/>
              <a:gd name="T1" fmla="*/ 2906 h 7964"/>
              <a:gd name="T2" fmla="*/ 2906 w 7964"/>
              <a:gd name="T3" fmla="*/ 3779 h 7964"/>
              <a:gd name="T4" fmla="*/ 3779 w 7964"/>
              <a:gd name="T5" fmla="*/ 4651 h 7964"/>
              <a:gd name="T6" fmla="*/ 4651 w 7964"/>
              <a:gd name="T7" fmla="*/ 3779 h 7964"/>
              <a:gd name="T8" fmla="*/ 3779 w 7964"/>
              <a:gd name="T9" fmla="*/ 2906 h 7964"/>
              <a:gd name="T10" fmla="*/ 4198 w 7964"/>
              <a:gd name="T11" fmla="*/ 3444 h 7964"/>
              <a:gd name="T12" fmla="*/ 3779 w 7964"/>
              <a:gd name="T13" fmla="*/ 3242 h 7964"/>
              <a:gd name="T14" fmla="*/ 3339 w 7964"/>
              <a:gd name="T15" fmla="*/ 3470 h 7964"/>
              <a:gd name="T16" fmla="*/ 3229 w 7964"/>
              <a:gd name="T17" fmla="*/ 3394 h 7964"/>
              <a:gd name="T18" fmla="*/ 3779 w 7964"/>
              <a:gd name="T19" fmla="*/ 3107 h 7964"/>
              <a:gd name="T20" fmla="*/ 4303 w 7964"/>
              <a:gd name="T21" fmla="*/ 3360 h 7964"/>
              <a:gd name="T22" fmla="*/ 4198 w 7964"/>
              <a:gd name="T23" fmla="*/ 3444 h 7964"/>
              <a:gd name="T24" fmla="*/ 7651 w 7964"/>
              <a:gd name="T25" fmla="*/ 2432 h 7964"/>
              <a:gd name="T26" fmla="*/ 6798 w 7964"/>
              <a:gd name="T27" fmla="*/ 1166 h 7964"/>
              <a:gd name="T28" fmla="*/ 5532 w 7964"/>
              <a:gd name="T29" fmla="*/ 313 h 7964"/>
              <a:gd name="T30" fmla="*/ 3982 w 7964"/>
              <a:gd name="T31" fmla="*/ 0 h 7964"/>
              <a:gd name="T32" fmla="*/ 2432 w 7964"/>
              <a:gd name="T33" fmla="*/ 313 h 7964"/>
              <a:gd name="T34" fmla="*/ 1166 w 7964"/>
              <a:gd name="T35" fmla="*/ 1166 h 7964"/>
              <a:gd name="T36" fmla="*/ 313 w 7964"/>
              <a:gd name="T37" fmla="*/ 2432 h 7964"/>
              <a:gd name="T38" fmla="*/ 0 w 7964"/>
              <a:gd name="T39" fmla="*/ 3982 h 7964"/>
              <a:gd name="T40" fmla="*/ 313 w 7964"/>
              <a:gd name="T41" fmla="*/ 5532 h 7964"/>
              <a:gd name="T42" fmla="*/ 1166 w 7964"/>
              <a:gd name="T43" fmla="*/ 6798 h 7964"/>
              <a:gd name="T44" fmla="*/ 2432 w 7964"/>
              <a:gd name="T45" fmla="*/ 7651 h 7964"/>
              <a:gd name="T46" fmla="*/ 3982 w 7964"/>
              <a:gd name="T47" fmla="*/ 7964 h 7964"/>
              <a:gd name="T48" fmla="*/ 5532 w 7964"/>
              <a:gd name="T49" fmla="*/ 7651 h 7964"/>
              <a:gd name="T50" fmla="*/ 6798 w 7964"/>
              <a:gd name="T51" fmla="*/ 6798 h 7964"/>
              <a:gd name="T52" fmla="*/ 7651 w 7964"/>
              <a:gd name="T53" fmla="*/ 5532 h 7964"/>
              <a:gd name="T54" fmla="*/ 7964 w 7964"/>
              <a:gd name="T55" fmla="*/ 3982 h 7964"/>
              <a:gd name="T56" fmla="*/ 7651 w 7964"/>
              <a:gd name="T57" fmla="*/ 2432 h 7964"/>
              <a:gd name="T58" fmla="*/ 5292 w 7964"/>
              <a:gd name="T59" fmla="*/ 5141 h 7964"/>
              <a:gd name="T60" fmla="*/ 5161 w 7964"/>
              <a:gd name="T61" fmla="*/ 5289 h 7964"/>
              <a:gd name="T62" fmla="*/ 4960 w 7964"/>
              <a:gd name="T63" fmla="*/ 5285 h 7964"/>
              <a:gd name="T64" fmla="*/ 4423 w 7964"/>
              <a:gd name="T65" fmla="*/ 4739 h 7964"/>
              <a:gd name="T66" fmla="*/ 4414 w 7964"/>
              <a:gd name="T67" fmla="*/ 4726 h 7964"/>
              <a:gd name="T68" fmla="*/ 3779 w 7964"/>
              <a:gd name="T69" fmla="*/ 4920 h 7964"/>
              <a:gd name="T70" fmla="*/ 2637 w 7964"/>
              <a:gd name="T71" fmla="*/ 3779 h 7964"/>
              <a:gd name="T72" fmla="*/ 3779 w 7964"/>
              <a:gd name="T73" fmla="*/ 2638 h 7964"/>
              <a:gd name="T74" fmla="*/ 4920 w 7964"/>
              <a:gd name="T75" fmla="*/ 3779 h 7964"/>
              <a:gd name="T76" fmla="*/ 4734 w 7964"/>
              <a:gd name="T77" fmla="*/ 4402 h 7964"/>
              <a:gd name="T78" fmla="*/ 4740 w 7964"/>
              <a:gd name="T79" fmla="*/ 4406 h 7964"/>
              <a:gd name="T80" fmla="*/ 5281 w 7964"/>
              <a:gd name="T81" fmla="*/ 4947 h 7964"/>
              <a:gd name="T82" fmla="*/ 5292 w 7964"/>
              <a:gd name="T83" fmla="*/ 5141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64" h="7964">
                <a:moveTo>
                  <a:pt x="3779" y="2906"/>
                </a:moveTo>
                <a:cubicBezTo>
                  <a:pt x="3297" y="2906"/>
                  <a:pt x="2906" y="3297"/>
                  <a:pt x="2906" y="3779"/>
                </a:cubicBezTo>
                <a:cubicBezTo>
                  <a:pt x="2906" y="4260"/>
                  <a:pt x="3297" y="4651"/>
                  <a:pt x="3779" y="4651"/>
                </a:cubicBezTo>
                <a:cubicBezTo>
                  <a:pt x="4261" y="4651"/>
                  <a:pt x="4651" y="4260"/>
                  <a:pt x="4651" y="3779"/>
                </a:cubicBezTo>
                <a:cubicBezTo>
                  <a:pt x="4651" y="3297"/>
                  <a:pt x="4261" y="2906"/>
                  <a:pt x="3779" y="2906"/>
                </a:cubicBezTo>
                <a:close/>
                <a:moveTo>
                  <a:pt x="4198" y="3444"/>
                </a:moveTo>
                <a:cubicBezTo>
                  <a:pt x="4100" y="3321"/>
                  <a:pt x="3949" y="3242"/>
                  <a:pt x="3779" y="3242"/>
                </a:cubicBezTo>
                <a:cubicBezTo>
                  <a:pt x="3597" y="3242"/>
                  <a:pt x="3437" y="3332"/>
                  <a:pt x="3339" y="3470"/>
                </a:cubicBezTo>
                <a:lnTo>
                  <a:pt x="3229" y="3394"/>
                </a:lnTo>
                <a:cubicBezTo>
                  <a:pt x="3351" y="3221"/>
                  <a:pt x="3551" y="3107"/>
                  <a:pt x="3779" y="3107"/>
                </a:cubicBezTo>
                <a:cubicBezTo>
                  <a:pt x="3991" y="3107"/>
                  <a:pt x="4180" y="3206"/>
                  <a:pt x="4303" y="3360"/>
                </a:cubicBezTo>
                <a:lnTo>
                  <a:pt x="4198" y="3444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92" y="5141"/>
                </a:moveTo>
                <a:lnTo>
                  <a:pt x="5161" y="5289"/>
                </a:lnTo>
                <a:cubicBezTo>
                  <a:pt x="5109" y="5342"/>
                  <a:pt x="5013" y="5337"/>
                  <a:pt x="4960" y="5285"/>
                </a:cubicBezTo>
                <a:lnTo>
                  <a:pt x="4423" y="4739"/>
                </a:lnTo>
                <a:cubicBezTo>
                  <a:pt x="4419" y="4736"/>
                  <a:pt x="4417" y="4730"/>
                  <a:pt x="4414" y="4726"/>
                </a:cubicBezTo>
                <a:cubicBezTo>
                  <a:pt x="4232" y="4848"/>
                  <a:pt x="4014" y="4920"/>
                  <a:pt x="3779" y="4920"/>
                </a:cubicBezTo>
                <a:cubicBezTo>
                  <a:pt x="3148" y="4920"/>
                  <a:pt x="2637" y="4409"/>
                  <a:pt x="2637" y="3779"/>
                </a:cubicBezTo>
                <a:cubicBezTo>
                  <a:pt x="2637" y="3148"/>
                  <a:pt x="3148" y="2638"/>
                  <a:pt x="3779" y="2638"/>
                </a:cubicBezTo>
                <a:cubicBezTo>
                  <a:pt x="4409" y="2638"/>
                  <a:pt x="4920" y="3148"/>
                  <a:pt x="4920" y="3779"/>
                </a:cubicBezTo>
                <a:cubicBezTo>
                  <a:pt x="4920" y="4009"/>
                  <a:pt x="4851" y="4223"/>
                  <a:pt x="4734" y="4402"/>
                </a:cubicBezTo>
                <a:cubicBezTo>
                  <a:pt x="4736" y="4404"/>
                  <a:pt x="4738" y="4404"/>
                  <a:pt x="4740" y="4406"/>
                </a:cubicBezTo>
                <a:lnTo>
                  <a:pt x="5281" y="4947"/>
                </a:lnTo>
                <a:cubicBezTo>
                  <a:pt x="5334" y="5000"/>
                  <a:pt x="5345" y="5089"/>
                  <a:pt x="5292" y="51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Oval 24"/>
          <p:cNvSpPr>
            <a:spLocks noChangeAspect="1"/>
          </p:cNvSpPr>
          <p:nvPr/>
        </p:nvSpPr>
        <p:spPr>
          <a:xfrm>
            <a:off x="4612149" y="3171438"/>
            <a:ext cx="431886" cy="432000"/>
          </a:xfrm>
          <a:custGeom>
            <a:avLst/>
            <a:gdLst>
              <a:gd name="T0" fmla="*/ 3779 w 7964"/>
              <a:gd name="T1" fmla="*/ 2906 h 7964"/>
              <a:gd name="T2" fmla="*/ 2906 w 7964"/>
              <a:gd name="T3" fmla="*/ 3779 h 7964"/>
              <a:gd name="T4" fmla="*/ 3779 w 7964"/>
              <a:gd name="T5" fmla="*/ 4651 h 7964"/>
              <a:gd name="T6" fmla="*/ 4651 w 7964"/>
              <a:gd name="T7" fmla="*/ 3779 h 7964"/>
              <a:gd name="T8" fmla="*/ 3779 w 7964"/>
              <a:gd name="T9" fmla="*/ 2906 h 7964"/>
              <a:gd name="T10" fmla="*/ 4198 w 7964"/>
              <a:gd name="T11" fmla="*/ 3444 h 7964"/>
              <a:gd name="T12" fmla="*/ 3779 w 7964"/>
              <a:gd name="T13" fmla="*/ 3242 h 7964"/>
              <a:gd name="T14" fmla="*/ 3339 w 7964"/>
              <a:gd name="T15" fmla="*/ 3470 h 7964"/>
              <a:gd name="T16" fmla="*/ 3229 w 7964"/>
              <a:gd name="T17" fmla="*/ 3394 h 7964"/>
              <a:gd name="T18" fmla="*/ 3779 w 7964"/>
              <a:gd name="T19" fmla="*/ 3107 h 7964"/>
              <a:gd name="T20" fmla="*/ 4303 w 7964"/>
              <a:gd name="T21" fmla="*/ 3360 h 7964"/>
              <a:gd name="T22" fmla="*/ 4198 w 7964"/>
              <a:gd name="T23" fmla="*/ 3444 h 7964"/>
              <a:gd name="T24" fmla="*/ 7651 w 7964"/>
              <a:gd name="T25" fmla="*/ 2432 h 7964"/>
              <a:gd name="T26" fmla="*/ 6798 w 7964"/>
              <a:gd name="T27" fmla="*/ 1166 h 7964"/>
              <a:gd name="T28" fmla="*/ 5532 w 7964"/>
              <a:gd name="T29" fmla="*/ 313 h 7964"/>
              <a:gd name="T30" fmla="*/ 3982 w 7964"/>
              <a:gd name="T31" fmla="*/ 0 h 7964"/>
              <a:gd name="T32" fmla="*/ 2432 w 7964"/>
              <a:gd name="T33" fmla="*/ 313 h 7964"/>
              <a:gd name="T34" fmla="*/ 1166 w 7964"/>
              <a:gd name="T35" fmla="*/ 1166 h 7964"/>
              <a:gd name="T36" fmla="*/ 313 w 7964"/>
              <a:gd name="T37" fmla="*/ 2432 h 7964"/>
              <a:gd name="T38" fmla="*/ 0 w 7964"/>
              <a:gd name="T39" fmla="*/ 3982 h 7964"/>
              <a:gd name="T40" fmla="*/ 313 w 7964"/>
              <a:gd name="T41" fmla="*/ 5532 h 7964"/>
              <a:gd name="T42" fmla="*/ 1166 w 7964"/>
              <a:gd name="T43" fmla="*/ 6798 h 7964"/>
              <a:gd name="T44" fmla="*/ 2432 w 7964"/>
              <a:gd name="T45" fmla="*/ 7651 h 7964"/>
              <a:gd name="T46" fmla="*/ 3982 w 7964"/>
              <a:gd name="T47" fmla="*/ 7964 h 7964"/>
              <a:gd name="T48" fmla="*/ 5532 w 7964"/>
              <a:gd name="T49" fmla="*/ 7651 h 7964"/>
              <a:gd name="T50" fmla="*/ 6798 w 7964"/>
              <a:gd name="T51" fmla="*/ 6798 h 7964"/>
              <a:gd name="T52" fmla="*/ 7651 w 7964"/>
              <a:gd name="T53" fmla="*/ 5532 h 7964"/>
              <a:gd name="T54" fmla="*/ 7964 w 7964"/>
              <a:gd name="T55" fmla="*/ 3982 h 7964"/>
              <a:gd name="T56" fmla="*/ 7651 w 7964"/>
              <a:gd name="T57" fmla="*/ 2432 h 7964"/>
              <a:gd name="T58" fmla="*/ 5292 w 7964"/>
              <a:gd name="T59" fmla="*/ 5141 h 7964"/>
              <a:gd name="T60" fmla="*/ 5161 w 7964"/>
              <a:gd name="T61" fmla="*/ 5289 h 7964"/>
              <a:gd name="T62" fmla="*/ 4960 w 7964"/>
              <a:gd name="T63" fmla="*/ 5285 h 7964"/>
              <a:gd name="T64" fmla="*/ 4423 w 7964"/>
              <a:gd name="T65" fmla="*/ 4739 h 7964"/>
              <a:gd name="T66" fmla="*/ 4414 w 7964"/>
              <a:gd name="T67" fmla="*/ 4726 h 7964"/>
              <a:gd name="T68" fmla="*/ 3779 w 7964"/>
              <a:gd name="T69" fmla="*/ 4920 h 7964"/>
              <a:gd name="T70" fmla="*/ 2637 w 7964"/>
              <a:gd name="T71" fmla="*/ 3779 h 7964"/>
              <a:gd name="T72" fmla="*/ 3779 w 7964"/>
              <a:gd name="T73" fmla="*/ 2638 h 7964"/>
              <a:gd name="T74" fmla="*/ 4920 w 7964"/>
              <a:gd name="T75" fmla="*/ 3779 h 7964"/>
              <a:gd name="T76" fmla="*/ 4734 w 7964"/>
              <a:gd name="T77" fmla="*/ 4402 h 7964"/>
              <a:gd name="T78" fmla="*/ 4740 w 7964"/>
              <a:gd name="T79" fmla="*/ 4406 h 7964"/>
              <a:gd name="T80" fmla="*/ 5281 w 7964"/>
              <a:gd name="T81" fmla="*/ 4947 h 7964"/>
              <a:gd name="T82" fmla="*/ 5292 w 7964"/>
              <a:gd name="T83" fmla="*/ 5141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64" h="7964">
                <a:moveTo>
                  <a:pt x="3779" y="2906"/>
                </a:moveTo>
                <a:cubicBezTo>
                  <a:pt x="3297" y="2906"/>
                  <a:pt x="2906" y="3297"/>
                  <a:pt x="2906" y="3779"/>
                </a:cubicBezTo>
                <a:cubicBezTo>
                  <a:pt x="2906" y="4260"/>
                  <a:pt x="3297" y="4651"/>
                  <a:pt x="3779" y="4651"/>
                </a:cubicBezTo>
                <a:cubicBezTo>
                  <a:pt x="4261" y="4651"/>
                  <a:pt x="4651" y="4260"/>
                  <a:pt x="4651" y="3779"/>
                </a:cubicBezTo>
                <a:cubicBezTo>
                  <a:pt x="4651" y="3297"/>
                  <a:pt x="4261" y="2906"/>
                  <a:pt x="3779" y="2906"/>
                </a:cubicBezTo>
                <a:close/>
                <a:moveTo>
                  <a:pt x="4198" y="3444"/>
                </a:moveTo>
                <a:cubicBezTo>
                  <a:pt x="4100" y="3321"/>
                  <a:pt x="3949" y="3242"/>
                  <a:pt x="3779" y="3242"/>
                </a:cubicBezTo>
                <a:cubicBezTo>
                  <a:pt x="3597" y="3242"/>
                  <a:pt x="3437" y="3332"/>
                  <a:pt x="3339" y="3470"/>
                </a:cubicBezTo>
                <a:lnTo>
                  <a:pt x="3229" y="3394"/>
                </a:lnTo>
                <a:cubicBezTo>
                  <a:pt x="3351" y="3221"/>
                  <a:pt x="3551" y="3107"/>
                  <a:pt x="3779" y="3107"/>
                </a:cubicBezTo>
                <a:cubicBezTo>
                  <a:pt x="3991" y="3107"/>
                  <a:pt x="4180" y="3206"/>
                  <a:pt x="4303" y="3360"/>
                </a:cubicBezTo>
                <a:lnTo>
                  <a:pt x="4198" y="3444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92" y="5141"/>
                </a:moveTo>
                <a:lnTo>
                  <a:pt x="5161" y="5289"/>
                </a:lnTo>
                <a:cubicBezTo>
                  <a:pt x="5109" y="5342"/>
                  <a:pt x="5013" y="5337"/>
                  <a:pt x="4960" y="5285"/>
                </a:cubicBezTo>
                <a:lnTo>
                  <a:pt x="4423" y="4739"/>
                </a:lnTo>
                <a:cubicBezTo>
                  <a:pt x="4419" y="4736"/>
                  <a:pt x="4417" y="4730"/>
                  <a:pt x="4414" y="4726"/>
                </a:cubicBezTo>
                <a:cubicBezTo>
                  <a:pt x="4232" y="4848"/>
                  <a:pt x="4014" y="4920"/>
                  <a:pt x="3779" y="4920"/>
                </a:cubicBezTo>
                <a:cubicBezTo>
                  <a:pt x="3148" y="4920"/>
                  <a:pt x="2637" y="4409"/>
                  <a:pt x="2637" y="3779"/>
                </a:cubicBezTo>
                <a:cubicBezTo>
                  <a:pt x="2637" y="3148"/>
                  <a:pt x="3148" y="2638"/>
                  <a:pt x="3779" y="2638"/>
                </a:cubicBezTo>
                <a:cubicBezTo>
                  <a:pt x="4409" y="2638"/>
                  <a:pt x="4920" y="3148"/>
                  <a:pt x="4920" y="3779"/>
                </a:cubicBezTo>
                <a:cubicBezTo>
                  <a:pt x="4920" y="4009"/>
                  <a:pt x="4851" y="4223"/>
                  <a:pt x="4734" y="4402"/>
                </a:cubicBezTo>
                <a:cubicBezTo>
                  <a:pt x="4736" y="4404"/>
                  <a:pt x="4738" y="4404"/>
                  <a:pt x="4740" y="4406"/>
                </a:cubicBezTo>
                <a:lnTo>
                  <a:pt x="5281" y="4947"/>
                </a:lnTo>
                <a:cubicBezTo>
                  <a:pt x="5334" y="5000"/>
                  <a:pt x="5345" y="5089"/>
                  <a:pt x="5292" y="51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9455" y="1870493"/>
            <a:ext cx="191770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首页</a:t>
            </a:r>
            <a:endParaRPr lang="zh-CN" altLang="en-US" sz="1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263062" y="3229409"/>
            <a:ext cx="192278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关于同济</a:t>
            </a:r>
            <a:endParaRPr lang="zh-CN" altLang="en-US" sz="1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19653" y="4772255"/>
            <a:ext cx="191770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著名院士</a:t>
            </a:r>
            <a:endParaRPr lang="zh-CN" altLang="en-US" sz="1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892725" y="3439989"/>
            <a:ext cx="191770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学院建设</a:t>
            </a:r>
            <a:endParaRPr lang="zh-CN" altLang="en-US" sz="1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43275" y="115757"/>
            <a:ext cx="5505449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项目部分</a:t>
            </a:r>
            <a:endParaRPr lang="zh-CN" altLang="en-US" sz="44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Oval 24"/>
          <p:cNvSpPr>
            <a:spLocks noChangeAspect="1"/>
          </p:cNvSpPr>
          <p:nvPr/>
        </p:nvSpPr>
        <p:spPr>
          <a:xfrm>
            <a:off x="7147965" y="3189385"/>
            <a:ext cx="431886" cy="432000"/>
          </a:xfrm>
          <a:custGeom>
            <a:avLst/>
            <a:gdLst>
              <a:gd name="T0" fmla="*/ 3779 w 7964"/>
              <a:gd name="T1" fmla="*/ 2906 h 7964"/>
              <a:gd name="T2" fmla="*/ 2906 w 7964"/>
              <a:gd name="T3" fmla="*/ 3779 h 7964"/>
              <a:gd name="T4" fmla="*/ 3779 w 7964"/>
              <a:gd name="T5" fmla="*/ 4651 h 7964"/>
              <a:gd name="T6" fmla="*/ 4651 w 7964"/>
              <a:gd name="T7" fmla="*/ 3779 h 7964"/>
              <a:gd name="T8" fmla="*/ 3779 w 7964"/>
              <a:gd name="T9" fmla="*/ 2906 h 7964"/>
              <a:gd name="T10" fmla="*/ 4198 w 7964"/>
              <a:gd name="T11" fmla="*/ 3444 h 7964"/>
              <a:gd name="T12" fmla="*/ 3779 w 7964"/>
              <a:gd name="T13" fmla="*/ 3242 h 7964"/>
              <a:gd name="T14" fmla="*/ 3339 w 7964"/>
              <a:gd name="T15" fmla="*/ 3470 h 7964"/>
              <a:gd name="T16" fmla="*/ 3229 w 7964"/>
              <a:gd name="T17" fmla="*/ 3394 h 7964"/>
              <a:gd name="T18" fmla="*/ 3779 w 7964"/>
              <a:gd name="T19" fmla="*/ 3107 h 7964"/>
              <a:gd name="T20" fmla="*/ 4303 w 7964"/>
              <a:gd name="T21" fmla="*/ 3360 h 7964"/>
              <a:gd name="T22" fmla="*/ 4198 w 7964"/>
              <a:gd name="T23" fmla="*/ 3444 h 7964"/>
              <a:gd name="T24" fmla="*/ 7651 w 7964"/>
              <a:gd name="T25" fmla="*/ 2432 h 7964"/>
              <a:gd name="T26" fmla="*/ 6798 w 7964"/>
              <a:gd name="T27" fmla="*/ 1166 h 7964"/>
              <a:gd name="T28" fmla="*/ 5532 w 7964"/>
              <a:gd name="T29" fmla="*/ 313 h 7964"/>
              <a:gd name="T30" fmla="*/ 3982 w 7964"/>
              <a:gd name="T31" fmla="*/ 0 h 7964"/>
              <a:gd name="T32" fmla="*/ 2432 w 7964"/>
              <a:gd name="T33" fmla="*/ 313 h 7964"/>
              <a:gd name="T34" fmla="*/ 1166 w 7964"/>
              <a:gd name="T35" fmla="*/ 1166 h 7964"/>
              <a:gd name="T36" fmla="*/ 313 w 7964"/>
              <a:gd name="T37" fmla="*/ 2432 h 7964"/>
              <a:gd name="T38" fmla="*/ 0 w 7964"/>
              <a:gd name="T39" fmla="*/ 3982 h 7964"/>
              <a:gd name="T40" fmla="*/ 313 w 7964"/>
              <a:gd name="T41" fmla="*/ 5532 h 7964"/>
              <a:gd name="T42" fmla="*/ 1166 w 7964"/>
              <a:gd name="T43" fmla="*/ 6798 h 7964"/>
              <a:gd name="T44" fmla="*/ 2432 w 7964"/>
              <a:gd name="T45" fmla="*/ 7651 h 7964"/>
              <a:gd name="T46" fmla="*/ 3982 w 7964"/>
              <a:gd name="T47" fmla="*/ 7964 h 7964"/>
              <a:gd name="T48" fmla="*/ 5532 w 7964"/>
              <a:gd name="T49" fmla="*/ 7651 h 7964"/>
              <a:gd name="T50" fmla="*/ 6798 w 7964"/>
              <a:gd name="T51" fmla="*/ 6798 h 7964"/>
              <a:gd name="T52" fmla="*/ 7651 w 7964"/>
              <a:gd name="T53" fmla="*/ 5532 h 7964"/>
              <a:gd name="T54" fmla="*/ 7964 w 7964"/>
              <a:gd name="T55" fmla="*/ 3982 h 7964"/>
              <a:gd name="T56" fmla="*/ 7651 w 7964"/>
              <a:gd name="T57" fmla="*/ 2432 h 7964"/>
              <a:gd name="T58" fmla="*/ 5292 w 7964"/>
              <a:gd name="T59" fmla="*/ 5141 h 7964"/>
              <a:gd name="T60" fmla="*/ 5161 w 7964"/>
              <a:gd name="T61" fmla="*/ 5289 h 7964"/>
              <a:gd name="T62" fmla="*/ 4960 w 7964"/>
              <a:gd name="T63" fmla="*/ 5285 h 7964"/>
              <a:gd name="T64" fmla="*/ 4423 w 7964"/>
              <a:gd name="T65" fmla="*/ 4739 h 7964"/>
              <a:gd name="T66" fmla="*/ 4414 w 7964"/>
              <a:gd name="T67" fmla="*/ 4726 h 7964"/>
              <a:gd name="T68" fmla="*/ 3779 w 7964"/>
              <a:gd name="T69" fmla="*/ 4920 h 7964"/>
              <a:gd name="T70" fmla="*/ 2637 w 7964"/>
              <a:gd name="T71" fmla="*/ 3779 h 7964"/>
              <a:gd name="T72" fmla="*/ 3779 w 7964"/>
              <a:gd name="T73" fmla="*/ 2638 h 7964"/>
              <a:gd name="T74" fmla="*/ 4920 w 7964"/>
              <a:gd name="T75" fmla="*/ 3779 h 7964"/>
              <a:gd name="T76" fmla="*/ 4734 w 7964"/>
              <a:gd name="T77" fmla="*/ 4402 h 7964"/>
              <a:gd name="T78" fmla="*/ 4740 w 7964"/>
              <a:gd name="T79" fmla="*/ 4406 h 7964"/>
              <a:gd name="T80" fmla="*/ 5281 w 7964"/>
              <a:gd name="T81" fmla="*/ 4947 h 7964"/>
              <a:gd name="T82" fmla="*/ 5292 w 7964"/>
              <a:gd name="T83" fmla="*/ 5141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64" h="7964">
                <a:moveTo>
                  <a:pt x="3779" y="2906"/>
                </a:moveTo>
                <a:cubicBezTo>
                  <a:pt x="3297" y="2906"/>
                  <a:pt x="2906" y="3297"/>
                  <a:pt x="2906" y="3779"/>
                </a:cubicBezTo>
                <a:cubicBezTo>
                  <a:pt x="2906" y="4260"/>
                  <a:pt x="3297" y="4651"/>
                  <a:pt x="3779" y="4651"/>
                </a:cubicBezTo>
                <a:cubicBezTo>
                  <a:pt x="4261" y="4651"/>
                  <a:pt x="4651" y="4260"/>
                  <a:pt x="4651" y="3779"/>
                </a:cubicBezTo>
                <a:cubicBezTo>
                  <a:pt x="4651" y="3297"/>
                  <a:pt x="4261" y="2906"/>
                  <a:pt x="3779" y="2906"/>
                </a:cubicBezTo>
                <a:close/>
                <a:moveTo>
                  <a:pt x="4198" y="3444"/>
                </a:moveTo>
                <a:cubicBezTo>
                  <a:pt x="4100" y="3321"/>
                  <a:pt x="3949" y="3242"/>
                  <a:pt x="3779" y="3242"/>
                </a:cubicBezTo>
                <a:cubicBezTo>
                  <a:pt x="3597" y="3242"/>
                  <a:pt x="3437" y="3332"/>
                  <a:pt x="3339" y="3470"/>
                </a:cubicBezTo>
                <a:lnTo>
                  <a:pt x="3229" y="3394"/>
                </a:lnTo>
                <a:cubicBezTo>
                  <a:pt x="3351" y="3221"/>
                  <a:pt x="3551" y="3107"/>
                  <a:pt x="3779" y="3107"/>
                </a:cubicBezTo>
                <a:cubicBezTo>
                  <a:pt x="3991" y="3107"/>
                  <a:pt x="4180" y="3206"/>
                  <a:pt x="4303" y="3360"/>
                </a:cubicBezTo>
                <a:lnTo>
                  <a:pt x="4198" y="3444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92" y="5141"/>
                </a:moveTo>
                <a:lnTo>
                  <a:pt x="5161" y="5289"/>
                </a:lnTo>
                <a:cubicBezTo>
                  <a:pt x="5109" y="5342"/>
                  <a:pt x="5013" y="5337"/>
                  <a:pt x="4960" y="5285"/>
                </a:cubicBezTo>
                <a:lnTo>
                  <a:pt x="4423" y="4739"/>
                </a:lnTo>
                <a:cubicBezTo>
                  <a:pt x="4419" y="4736"/>
                  <a:pt x="4417" y="4730"/>
                  <a:pt x="4414" y="4726"/>
                </a:cubicBezTo>
                <a:cubicBezTo>
                  <a:pt x="4232" y="4848"/>
                  <a:pt x="4014" y="4920"/>
                  <a:pt x="3779" y="4920"/>
                </a:cubicBezTo>
                <a:cubicBezTo>
                  <a:pt x="3148" y="4920"/>
                  <a:pt x="2637" y="4409"/>
                  <a:pt x="2637" y="3779"/>
                </a:cubicBezTo>
                <a:cubicBezTo>
                  <a:pt x="2637" y="3148"/>
                  <a:pt x="3148" y="2638"/>
                  <a:pt x="3779" y="2638"/>
                </a:cubicBezTo>
                <a:cubicBezTo>
                  <a:pt x="4409" y="2638"/>
                  <a:pt x="4920" y="3148"/>
                  <a:pt x="4920" y="3779"/>
                </a:cubicBezTo>
                <a:cubicBezTo>
                  <a:pt x="4920" y="4009"/>
                  <a:pt x="4851" y="4223"/>
                  <a:pt x="4734" y="4402"/>
                </a:cubicBezTo>
                <a:cubicBezTo>
                  <a:pt x="4736" y="4404"/>
                  <a:pt x="4738" y="4404"/>
                  <a:pt x="4740" y="4406"/>
                </a:cubicBezTo>
                <a:lnTo>
                  <a:pt x="5281" y="4947"/>
                </a:lnTo>
                <a:cubicBezTo>
                  <a:pt x="5334" y="5000"/>
                  <a:pt x="5345" y="5089"/>
                  <a:pt x="5292" y="51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46950" y="4643272"/>
            <a:ext cx="192278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校园风貌</a:t>
            </a:r>
            <a:endParaRPr lang="zh-CN" altLang="en-US" sz="1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83361" y="1983819"/>
            <a:ext cx="191770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网页论坛</a:t>
            </a:r>
            <a:endParaRPr lang="zh-CN" altLang="en-US" sz="16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3" name="Oval 24"/>
          <p:cNvSpPr>
            <a:spLocks noChangeAspect="1"/>
          </p:cNvSpPr>
          <p:nvPr/>
        </p:nvSpPr>
        <p:spPr>
          <a:xfrm>
            <a:off x="5211400" y="2113500"/>
            <a:ext cx="431886" cy="432000"/>
          </a:xfrm>
          <a:custGeom>
            <a:avLst/>
            <a:gdLst>
              <a:gd name="T0" fmla="*/ 3779 w 7964"/>
              <a:gd name="T1" fmla="*/ 2906 h 7964"/>
              <a:gd name="T2" fmla="*/ 2906 w 7964"/>
              <a:gd name="T3" fmla="*/ 3779 h 7964"/>
              <a:gd name="T4" fmla="*/ 3779 w 7964"/>
              <a:gd name="T5" fmla="*/ 4651 h 7964"/>
              <a:gd name="T6" fmla="*/ 4651 w 7964"/>
              <a:gd name="T7" fmla="*/ 3779 h 7964"/>
              <a:gd name="T8" fmla="*/ 3779 w 7964"/>
              <a:gd name="T9" fmla="*/ 2906 h 7964"/>
              <a:gd name="T10" fmla="*/ 4198 w 7964"/>
              <a:gd name="T11" fmla="*/ 3444 h 7964"/>
              <a:gd name="T12" fmla="*/ 3779 w 7964"/>
              <a:gd name="T13" fmla="*/ 3242 h 7964"/>
              <a:gd name="T14" fmla="*/ 3339 w 7964"/>
              <a:gd name="T15" fmla="*/ 3470 h 7964"/>
              <a:gd name="T16" fmla="*/ 3229 w 7964"/>
              <a:gd name="T17" fmla="*/ 3394 h 7964"/>
              <a:gd name="T18" fmla="*/ 3779 w 7964"/>
              <a:gd name="T19" fmla="*/ 3107 h 7964"/>
              <a:gd name="T20" fmla="*/ 4303 w 7964"/>
              <a:gd name="T21" fmla="*/ 3360 h 7964"/>
              <a:gd name="T22" fmla="*/ 4198 w 7964"/>
              <a:gd name="T23" fmla="*/ 3444 h 7964"/>
              <a:gd name="T24" fmla="*/ 7651 w 7964"/>
              <a:gd name="T25" fmla="*/ 2432 h 7964"/>
              <a:gd name="T26" fmla="*/ 6798 w 7964"/>
              <a:gd name="T27" fmla="*/ 1166 h 7964"/>
              <a:gd name="T28" fmla="*/ 5532 w 7964"/>
              <a:gd name="T29" fmla="*/ 313 h 7964"/>
              <a:gd name="T30" fmla="*/ 3982 w 7964"/>
              <a:gd name="T31" fmla="*/ 0 h 7964"/>
              <a:gd name="T32" fmla="*/ 2432 w 7964"/>
              <a:gd name="T33" fmla="*/ 313 h 7964"/>
              <a:gd name="T34" fmla="*/ 1166 w 7964"/>
              <a:gd name="T35" fmla="*/ 1166 h 7964"/>
              <a:gd name="T36" fmla="*/ 313 w 7964"/>
              <a:gd name="T37" fmla="*/ 2432 h 7964"/>
              <a:gd name="T38" fmla="*/ 0 w 7964"/>
              <a:gd name="T39" fmla="*/ 3982 h 7964"/>
              <a:gd name="T40" fmla="*/ 313 w 7964"/>
              <a:gd name="T41" fmla="*/ 5532 h 7964"/>
              <a:gd name="T42" fmla="*/ 1166 w 7964"/>
              <a:gd name="T43" fmla="*/ 6798 h 7964"/>
              <a:gd name="T44" fmla="*/ 2432 w 7964"/>
              <a:gd name="T45" fmla="*/ 7651 h 7964"/>
              <a:gd name="T46" fmla="*/ 3982 w 7964"/>
              <a:gd name="T47" fmla="*/ 7964 h 7964"/>
              <a:gd name="T48" fmla="*/ 5532 w 7964"/>
              <a:gd name="T49" fmla="*/ 7651 h 7964"/>
              <a:gd name="T50" fmla="*/ 6798 w 7964"/>
              <a:gd name="T51" fmla="*/ 6798 h 7964"/>
              <a:gd name="T52" fmla="*/ 7651 w 7964"/>
              <a:gd name="T53" fmla="*/ 5532 h 7964"/>
              <a:gd name="T54" fmla="*/ 7964 w 7964"/>
              <a:gd name="T55" fmla="*/ 3982 h 7964"/>
              <a:gd name="T56" fmla="*/ 7651 w 7964"/>
              <a:gd name="T57" fmla="*/ 2432 h 7964"/>
              <a:gd name="T58" fmla="*/ 5292 w 7964"/>
              <a:gd name="T59" fmla="*/ 5141 h 7964"/>
              <a:gd name="T60" fmla="*/ 5161 w 7964"/>
              <a:gd name="T61" fmla="*/ 5289 h 7964"/>
              <a:gd name="T62" fmla="*/ 4960 w 7964"/>
              <a:gd name="T63" fmla="*/ 5285 h 7964"/>
              <a:gd name="T64" fmla="*/ 4423 w 7964"/>
              <a:gd name="T65" fmla="*/ 4739 h 7964"/>
              <a:gd name="T66" fmla="*/ 4414 w 7964"/>
              <a:gd name="T67" fmla="*/ 4726 h 7964"/>
              <a:gd name="T68" fmla="*/ 3779 w 7964"/>
              <a:gd name="T69" fmla="*/ 4920 h 7964"/>
              <a:gd name="T70" fmla="*/ 2637 w 7964"/>
              <a:gd name="T71" fmla="*/ 3779 h 7964"/>
              <a:gd name="T72" fmla="*/ 3779 w 7964"/>
              <a:gd name="T73" fmla="*/ 2638 h 7964"/>
              <a:gd name="T74" fmla="*/ 4920 w 7964"/>
              <a:gd name="T75" fmla="*/ 3779 h 7964"/>
              <a:gd name="T76" fmla="*/ 4734 w 7964"/>
              <a:gd name="T77" fmla="*/ 4402 h 7964"/>
              <a:gd name="T78" fmla="*/ 4740 w 7964"/>
              <a:gd name="T79" fmla="*/ 4406 h 7964"/>
              <a:gd name="T80" fmla="*/ 5281 w 7964"/>
              <a:gd name="T81" fmla="*/ 4947 h 7964"/>
              <a:gd name="T82" fmla="*/ 5292 w 7964"/>
              <a:gd name="T83" fmla="*/ 5141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64" h="7964">
                <a:moveTo>
                  <a:pt x="3779" y="2906"/>
                </a:moveTo>
                <a:cubicBezTo>
                  <a:pt x="3297" y="2906"/>
                  <a:pt x="2906" y="3297"/>
                  <a:pt x="2906" y="3779"/>
                </a:cubicBezTo>
                <a:cubicBezTo>
                  <a:pt x="2906" y="4260"/>
                  <a:pt x="3297" y="4651"/>
                  <a:pt x="3779" y="4651"/>
                </a:cubicBezTo>
                <a:cubicBezTo>
                  <a:pt x="4261" y="4651"/>
                  <a:pt x="4651" y="4260"/>
                  <a:pt x="4651" y="3779"/>
                </a:cubicBezTo>
                <a:cubicBezTo>
                  <a:pt x="4651" y="3297"/>
                  <a:pt x="4261" y="2906"/>
                  <a:pt x="3779" y="2906"/>
                </a:cubicBezTo>
                <a:close/>
                <a:moveTo>
                  <a:pt x="4198" y="3444"/>
                </a:moveTo>
                <a:cubicBezTo>
                  <a:pt x="4100" y="3321"/>
                  <a:pt x="3949" y="3242"/>
                  <a:pt x="3779" y="3242"/>
                </a:cubicBezTo>
                <a:cubicBezTo>
                  <a:pt x="3597" y="3242"/>
                  <a:pt x="3437" y="3332"/>
                  <a:pt x="3339" y="3470"/>
                </a:cubicBezTo>
                <a:lnTo>
                  <a:pt x="3229" y="3394"/>
                </a:lnTo>
                <a:cubicBezTo>
                  <a:pt x="3351" y="3221"/>
                  <a:pt x="3551" y="3107"/>
                  <a:pt x="3779" y="3107"/>
                </a:cubicBezTo>
                <a:cubicBezTo>
                  <a:pt x="3991" y="3107"/>
                  <a:pt x="4180" y="3206"/>
                  <a:pt x="4303" y="3360"/>
                </a:cubicBezTo>
                <a:lnTo>
                  <a:pt x="4198" y="3444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92" y="5141"/>
                </a:moveTo>
                <a:lnTo>
                  <a:pt x="5161" y="5289"/>
                </a:lnTo>
                <a:cubicBezTo>
                  <a:pt x="5109" y="5342"/>
                  <a:pt x="5013" y="5337"/>
                  <a:pt x="4960" y="5285"/>
                </a:cubicBezTo>
                <a:lnTo>
                  <a:pt x="4423" y="4739"/>
                </a:lnTo>
                <a:cubicBezTo>
                  <a:pt x="4419" y="4736"/>
                  <a:pt x="4417" y="4730"/>
                  <a:pt x="4414" y="4726"/>
                </a:cubicBezTo>
                <a:cubicBezTo>
                  <a:pt x="4232" y="4848"/>
                  <a:pt x="4014" y="4920"/>
                  <a:pt x="3779" y="4920"/>
                </a:cubicBezTo>
                <a:cubicBezTo>
                  <a:pt x="3148" y="4920"/>
                  <a:pt x="2637" y="4409"/>
                  <a:pt x="2637" y="3779"/>
                </a:cubicBezTo>
                <a:cubicBezTo>
                  <a:pt x="2637" y="3148"/>
                  <a:pt x="3148" y="2638"/>
                  <a:pt x="3779" y="2638"/>
                </a:cubicBezTo>
                <a:cubicBezTo>
                  <a:pt x="4409" y="2638"/>
                  <a:pt x="4920" y="3148"/>
                  <a:pt x="4920" y="3779"/>
                </a:cubicBezTo>
                <a:cubicBezTo>
                  <a:pt x="4920" y="4009"/>
                  <a:pt x="4851" y="4223"/>
                  <a:pt x="4734" y="4402"/>
                </a:cubicBezTo>
                <a:cubicBezTo>
                  <a:pt x="4736" y="4404"/>
                  <a:pt x="4738" y="4404"/>
                  <a:pt x="4740" y="4406"/>
                </a:cubicBezTo>
                <a:lnTo>
                  <a:pt x="5281" y="4947"/>
                </a:lnTo>
                <a:cubicBezTo>
                  <a:pt x="5334" y="5000"/>
                  <a:pt x="5345" y="5089"/>
                  <a:pt x="5292" y="51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37595" y="1941364"/>
            <a:ext cx="7276465" cy="257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本首页分为两个部分，一个是上方的导航栏，上方的导航栏可以实现定位和快速切换部分的功能；另一个是主题的滚动窗口图片显示。</a:t>
            </a:r>
            <a:endParaRPr lang="en-US" altLang="zh-CN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</a:t>
            </a: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滚动窗口图片显示以三张同济最主要的图片为背景，同时在上一个图层上配上文字说明。同时，用户可以按下左右两边的箭头以达到图片滚动浏览的效果，图片会自动十二秒进行切换。这样的导航页面首页很好地实现了</a:t>
            </a:r>
            <a:r>
              <a:rPr lang="en-US" altLang="zh-CN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Fluid navigation</a:t>
            </a: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的原理。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488123" y="1105366"/>
            <a:ext cx="5505449" cy="83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首页</a:t>
            </a:r>
            <a:endParaRPr lang="zh-CN" altLang="en-US" sz="4400" dirty="0">
              <a:solidFill>
                <a:srgbClr val="4276AA"/>
              </a:solidFill>
              <a:cs typeface="+mn-ea"/>
              <a:sym typeface="+mn-lt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t="20500" r="9570" b="7034"/>
          <a:stretch>
            <a:fillRect/>
          </a:stretch>
        </p:blipFill>
        <p:spPr>
          <a:xfrm>
            <a:off x="5442184" y="0"/>
            <a:ext cx="6803156" cy="3322378"/>
          </a:xfrm>
          <a:custGeom>
            <a:avLst/>
            <a:gdLst>
              <a:gd name="connsiteX0" fmla="*/ 0 w 6794500"/>
              <a:gd name="connsiteY0" fmla="*/ 0 h 3322378"/>
              <a:gd name="connsiteX1" fmla="*/ 6794500 w 6794500"/>
              <a:gd name="connsiteY1" fmla="*/ 0 h 3322378"/>
              <a:gd name="connsiteX2" fmla="*/ 3380400 w 6794500"/>
              <a:gd name="connsiteY2" fmla="*/ 3322378 h 332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0" h="3322378">
                <a:moveTo>
                  <a:pt x="0" y="0"/>
                </a:moveTo>
                <a:lnTo>
                  <a:pt x="6794500" y="0"/>
                </a:lnTo>
                <a:lnTo>
                  <a:pt x="3380400" y="3322378"/>
                </a:lnTo>
                <a:close/>
              </a:path>
            </a:pathLst>
          </a:custGeom>
        </p:spPr>
      </p:pic>
      <p:pic>
        <p:nvPicPr>
          <p:cNvPr id="4" name="图片占位符 30"/>
          <p:cNvPicPr>
            <a:picLocks noGrp="1"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6000" contrast="-37000"/>
                    </a14:imgEffect>
                    <a14:imgEffect>
                      <a14:colorTemperature colorTemp="8294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84" t="-19403" r="-103501" b="19403"/>
          <a:stretch>
            <a:fillRect/>
          </a:stretch>
        </p:blipFill>
        <p:spPr>
          <a:xfrm>
            <a:off x="8907722" y="1"/>
            <a:ext cx="3486208" cy="6807200"/>
          </a:xfrm>
          <a:custGeom>
            <a:avLst/>
            <a:gdLst>
              <a:gd name="connsiteX0" fmla="*/ 3486208 w 3486208"/>
              <a:gd name="connsiteY0" fmla="*/ 0 h 6858000"/>
              <a:gd name="connsiteX1" fmla="*/ 3486208 w 3486208"/>
              <a:gd name="connsiteY1" fmla="*/ 6858000 h 6858000"/>
              <a:gd name="connsiteX2" fmla="*/ 0 w 3486208"/>
              <a:gd name="connsiteY2" fmla="*/ 34119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6208" h="6858000">
                <a:moveTo>
                  <a:pt x="3486208" y="0"/>
                </a:moveTo>
                <a:lnTo>
                  <a:pt x="3486208" y="6858000"/>
                </a:lnTo>
                <a:lnTo>
                  <a:pt x="0" y="3411992"/>
                </a:lnTo>
                <a:close/>
              </a:path>
            </a:pathLst>
          </a:custGeom>
          <a:solidFill>
            <a:srgbClr val="3A559F"/>
          </a:solidFill>
        </p:spPr>
      </p:pic>
      <p:pic>
        <p:nvPicPr>
          <p:cNvPr id="5" name="图片 4" descr="无背景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34" y="4154283"/>
            <a:ext cx="4716298" cy="26529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37595" y="1941364"/>
            <a:ext cx="7276465" cy="188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关于同济部分我们展示了同济大学的概况，下面三个方框内分别展示了同济大学的最新QS排名、第五轮学科评估结果和面积，这些信息的展示都是伴随一些动画出现的，老师可以打开具体的项目进行查看。</a:t>
            </a:r>
            <a:endParaRPr lang="zh-CN" altLang="en-US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</a:t>
            </a:r>
            <a:r>
              <a:rPr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关于同济的第二部分便是视频展示，这里有导航信息：点击这里观看视频更好地了解同济大学。</a:t>
            </a:r>
            <a:endParaRPr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1055053" y="1105366"/>
            <a:ext cx="5505449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100" dirty="0">
                <a:solidFill>
                  <a:srgbClr val="4276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关于同济</a:t>
            </a:r>
            <a:endParaRPr lang="zh-CN" altLang="en-US" sz="4400" b="1" spc="100" dirty="0">
              <a:solidFill>
                <a:srgbClr val="4276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t="20500" r="9570" b="7034"/>
          <a:stretch>
            <a:fillRect/>
          </a:stretch>
        </p:blipFill>
        <p:spPr>
          <a:xfrm>
            <a:off x="5442184" y="0"/>
            <a:ext cx="6803156" cy="3322378"/>
          </a:xfrm>
          <a:custGeom>
            <a:avLst/>
            <a:gdLst>
              <a:gd name="connsiteX0" fmla="*/ 0 w 6794500"/>
              <a:gd name="connsiteY0" fmla="*/ 0 h 3322378"/>
              <a:gd name="connsiteX1" fmla="*/ 6794500 w 6794500"/>
              <a:gd name="connsiteY1" fmla="*/ 0 h 3322378"/>
              <a:gd name="connsiteX2" fmla="*/ 3380400 w 6794500"/>
              <a:gd name="connsiteY2" fmla="*/ 3322378 h 332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0" h="3322378">
                <a:moveTo>
                  <a:pt x="0" y="0"/>
                </a:moveTo>
                <a:lnTo>
                  <a:pt x="6794500" y="0"/>
                </a:lnTo>
                <a:lnTo>
                  <a:pt x="3380400" y="3322378"/>
                </a:lnTo>
                <a:close/>
              </a:path>
            </a:pathLst>
          </a:custGeom>
        </p:spPr>
      </p:pic>
      <p:pic>
        <p:nvPicPr>
          <p:cNvPr id="4" name="图片占位符 30"/>
          <p:cNvPicPr>
            <a:picLocks noGrp="1"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6000" contrast="-37000"/>
                    </a14:imgEffect>
                    <a14:imgEffect>
                      <a14:colorTemperature colorTemp="8294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84" t="-19403" r="-103501" b="19403"/>
          <a:stretch>
            <a:fillRect/>
          </a:stretch>
        </p:blipFill>
        <p:spPr>
          <a:xfrm>
            <a:off x="8907722" y="1"/>
            <a:ext cx="3486208" cy="6807200"/>
          </a:xfrm>
          <a:custGeom>
            <a:avLst/>
            <a:gdLst>
              <a:gd name="connsiteX0" fmla="*/ 3486208 w 3486208"/>
              <a:gd name="connsiteY0" fmla="*/ 0 h 6858000"/>
              <a:gd name="connsiteX1" fmla="*/ 3486208 w 3486208"/>
              <a:gd name="connsiteY1" fmla="*/ 6858000 h 6858000"/>
              <a:gd name="connsiteX2" fmla="*/ 0 w 3486208"/>
              <a:gd name="connsiteY2" fmla="*/ 34119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6208" h="6858000">
                <a:moveTo>
                  <a:pt x="3486208" y="0"/>
                </a:moveTo>
                <a:lnTo>
                  <a:pt x="3486208" y="6858000"/>
                </a:lnTo>
                <a:lnTo>
                  <a:pt x="0" y="3411992"/>
                </a:lnTo>
                <a:close/>
              </a:path>
            </a:pathLst>
          </a:custGeom>
          <a:solidFill>
            <a:srgbClr val="3A559F"/>
          </a:solidFill>
        </p:spPr>
      </p:pic>
      <p:pic>
        <p:nvPicPr>
          <p:cNvPr id="5" name="图片 4" descr="无背景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185981" y="2319369"/>
            <a:ext cx="7276465" cy="185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该部分主要展示了两个功能，第一便是可以点开具体的图片，图片也是带有字专属的标签的</a:t>
            </a:r>
            <a:r>
              <a:rPr lang="en-US" altLang="zh-CN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(</a:t>
            </a: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类似于第三次作业的图片标签</a:t>
            </a:r>
            <a:r>
              <a:rPr lang="en-US" altLang="zh-CN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)</a:t>
            </a: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。</a:t>
            </a:r>
            <a:endParaRPr lang="zh-CN" altLang="en-US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同时，我们实现了一个类似第三次作业的</a:t>
            </a:r>
            <a:r>
              <a:rPr lang="en-US" altLang="zh-CN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Filter</a:t>
            </a:r>
            <a:r>
              <a:rPr lang="zh-CN" altLang="en-US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的功能，即点击相应的分类选项，就会出现不同的分类图片。</a:t>
            </a:r>
            <a:endParaRPr lang="zh-CN" altLang="en-US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968170" y="1105366"/>
            <a:ext cx="5505449" cy="83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dirty="0">
                <a:solidFill>
                  <a:srgbClr val="4276AA"/>
                </a:solidFill>
                <a:cs typeface="+mn-ea"/>
                <a:sym typeface="+mn-lt"/>
              </a:rPr>
              <a:t>校园风貌</a:t>
            </a:r>
            <a:endParaRPr lang="zh-CN" altLang="en-US" sz="4400" b="1" dirty="0">
              <a:solidFill>
                <a:srgbClr val="4276AA"/>
              </a:solidFill>
              <a:cs typeface="+mn-ea"/>
              <a:sym typeface="+mn-lt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" t="20500" r="9570" b="7034"/>
          <a:stretch>
            <a:fillRect/>
          </a:stretch>
        </p:blipFill>
        <p:spPr>
          <a:xfrm>
            <a:off x="5442184" y="0"/>
            <a:ext cx="6803156" cy="3322378"/>
          </a:xfrm>
          <a:custGeom>
            <a:avLst/>
            <a:gdLst>
              <a:gd name="connsiteX0" fmla="*/ 0 w 6794500"/>
              <a:gd name="connsiteY0" fmla="*/ 0 h 3322378"/>
              <a:gd name="connsiteX1" fmla="*/ 6794500 w 6794500"/>
              <a:gd name="connsiteY1" fmla="*/ 0 h 3322378"/>
              <a:gd name="connsiteX2" fmla="*/ 3380400 w 6794500"/>
              <a:gd name="connsiteY2" fmla="*/ 3322378 h 332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4500" h="3322378">
                <a:moveTo>
                  <a:pt x="0" y="0"/>
                </a:moveTo>
                <a:lnTo>
                  <a:pt x="6794500" y="0"/>
                </a:lnTo>
                <a:lnTo>
                  <a:pt x="3380400" y="3322378"/>
                </a:lnTo>
                <a:close/>
              </a:path>
            </a:pathLst>
          </a:custGeom>
        </p:spPr>
      </p:pic>
      <p:pic>
        <p:nvPicPr>
          <p:cNvPr id="4" name="图片占位符 30"/>
          <p:cNvPicPr>
            <a:picLocks noGrp="1"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6000" contrast="-37000"/>
                    </a14:imgEffect>
                    <a14:imgEffect>
                      <a14:colorTemperature colorTemp="8294"/>
                    </a14:imgEffect>
                    <a14:imgEffect>
                      <a14:saturation sat="1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84" t="-19403" r="-103501" b="19403"/>
          <a:stretch>
            <a:fillRect/>
          </a:stretch>
        </p:blipFill>
        <p:spPr>
          <a:xfrm>
            <a:off x="8907722" y="1"/>
            <a:ext cx="3486208" cy="6807200"/>
          </a:xfrm>
          <a:custGeom>
            <a:avLst/>
            <a:gdLst>
              <a:gd name="connsiteX0" fmla="*/ 3486208 w 3486208"/>
              <a:gd name="connsiteY0" fmla="*/ 0 h 6858000"/>
              <a:gd name="connsiteX1" fmla="*/ 3486208 w 3486208"/>
              <a:gd name="connsiteY1" fmla="*/ 6858000 h 6858000"/>
              <a:gd name="connsiteX2" fmla="*/ 0 w 3486208"/>
              <a:gd name="connsiteY2" fmla="*/ 34119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6208" h="6858000">
                <a:moveTo>
                  <a:pt x="3486208" y="0"/>
                </a:moveTo>
                <a:lnTo>
                  <a:pt x="3486208" y="6858000"/>
                </a:lnTo>
                <a:lnTo>
                  <a:pt x="0" y="3411992"/>
                </a:lnTo>
                <a:close/>
              </a:path>
            </a:pathLst>
          </a:custGeom>
          <a:solidFill>
            <a:srgbClr val="3A559F"/>
          </a:solidFill>
        </p:spPr>
      </p:pic>
      <p:pic>
        <p:nvPicPr>
          <p:cNvPr id="5" name="图片 4" descr="无背景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9735" y="171450"/>
            <a:ext cx="1689735" cy="858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4700" y="3921788"/>
            <a:ext cx="4941265" cy="278381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ICON" val="#407191;#407191;#407191;#407191;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24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25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26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27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28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29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3.xml><?xml version="1.0" encoding="utf-8"?>
<p:tagLst xmlns:p="http://schemas.openxmlformats.org/presentationml/2006/main">
  <p:tag name="ISLIDE.ICON" val="#407148;#405369;"/>
</p:tagLst>
</file>

<file path=ppt/tags/tag30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31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32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33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34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35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36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37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38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39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4.xml><?xml version="1.0" encoding="utf-8"?>
<p:tagLst xmlns:p="http://schemas.openxmlformats.org/presentationml/2006/main">
  <p:tag name="ISLIDE.ICON" val="#405338;#407167;#407167;#407167;#407167;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DIAGRAM_VIRTUALLY_FRAME" val="{&quot;height&quot;:331.40677165354333,&quot;left&quot;:-1,&quot;top&quot;:129.49322834645668,&quot;width&quot;:961}"/>
</p:tagLst>
</file>

<file path=ppt/tags/tag42.xml><?xml version="1.0" encoding="utf-8"?>
<p:tagLst xmlns:p="http://schemas.openxmlformats.org/presentationml/2006/main">
  <p:tag name="KSO_WM_DIAGRAM_VIRTUALLY_FRAME" val="{&quot;height&quot;:441.45677165354334,&quot;left&quot;:-1,&quot;top&quot;:129.49322834645668,&quot;width&quot;:961}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ISLIDE.SMARTDIAGRAM" val="#271;"/>
  <p:tag name="ISLIDE.ICON" val="#407164;#407167;"/>
</p:tagLst>
</file>

<file path=ppt/tags/tag45.xml><?xml version="1.0" encoding="utf-8"?>
<p:tagLst xmlns:p="http://schemas.openxmlformats.org/presentationml/2006/main">
  <p:tag name="COMMONDATA" val="eyJoZGlkIjoiZTQ4MDRlMTQ1ZjQ5Mjk0YzgzZDY1Zjg1N2ZlMDQwYmI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4tqxq0zg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1739</Words>
  <Application>WPS 演示</Application>
  <PresentationFormat>宽屏</PresentationFormat>
  <Paragraphs>151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微软雅黑 Light</vt:lpstr>
      <vt:lpstr>Times New Roman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硅谷双色球</dc:creator>
  <cp:lastModifiedBy>KeiK.</cp:lastModifiedBy>
  <cp:revision>104</cp:revision>
  <dcterms:created xsi:type="dcterms:W3CDTF">2020-06-15T10:20:00Z</dcterms:created>
  <dcterms:modified xsi:type="dcterms:W3CDTF">2024-06-13T09:21:49Z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24EB10D1D7694003B4A58C6A1F13977E_13</vt:lpwstr>
  </property>
</Properties>
</file>